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8"/>
  </p:notesMasterIdLst>
  <p:sldIdLst>
    <p:sldId id="267" r:id="rId2"/>
    <p:sldId id="268" r:id="rId3"/>
    <p:sldId id="362" r:id="rId4"/>
    <p:sldId id="371" r:id="rId5"/>
    <p:sldId id="328" r:id="rId6"/>
    <p:sldId id="381" r:id="rId7"/>
    <p:sldId id="346" r:id="rId8"/>
    <p:sldId id="365" r:id="rId9"/>
    <p:sldId id="366" r:id="rId10"/>
    <p:sldId id="367" r:id="rId11"/>
    <p:sldId id="368" r:id="rId12"/>
    <p:sldId id="372" r:id="rId13"/>
    <p:sldId id="378" r:id="rId14"/>
    <p:sldId id="363" r:id="rId15"/>
    <p:sldId id="369" r:id="rId16"/>
    <p:sldId id="379" r:id="rId17"/>
    <p:sldId id="329" r:id="rId18"/>
    <p:sldId id="330" r:id="rId19"/>
    <p:sldId id="331" r:id="rId20"/>
    <p:sldId id="380" r:id="rId21"/>
    <p:sldId id="370" r:id="rId22"/>
    <p:sldId id="332" r:id="rId23"/>
    <p:sldId id="333" r:id="rId24"/>
    <p:sldId id="334" r:id="rId25"/>
    <p:sldId id="335" r:id="rId26"/>
    <p:sldId id="294" r:id="rId27"/>
  </p:sldIdLst>
  <p:sldSz cx="12192000" cy="6858000"/>
  <p:notesSz cx="6858000" cy="9144000"/>
  <p:embeddedFontLst>
    <p:embeddedFont>
      <p:font typeface="Arial Black" panose="020B0A04020102020204" pitchFamily="34" charset="0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Gotham Bold" pitchFamily="50" charset="0"/>
      <p:regular r:id="rId36"/>
      <p:italic r:id="rId37"/>
    </p:embeddedFont>
    <p:embeddedFont>
      <p:font typeface="Gotham Book" pitchFamily="50" charset="0"/>
      <p:regular r:id="rId38"/>
      <p:italic r:id="rId39"/>
    </p:embeddedFont>
    <p:embeddedFont>
      <p:font typeface="Source Sans Pro" panose="020B0503030403020204" pitchFamily="34" charset="0"/>
      <p:regular r:id="rId40"/>
      <p:bold r:id="rId41"/>
      <p:italic r:id="rId42"/>
      <p:boldItalic r:id="rId43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C477B"/>
    <a:srgbClr val="FAF7F2"/>
    <a:srgbClr val="046E98"/>
    <a:srgbClr val="395B5F"/>
    <a:srgbClr val="16575B"/>
    <a:srgbClr val="23C7A2"/>
    <a:srgbClr val="FFCC00"/>
    <a:srgbClr val="90917F"/>
    <a:srgbClr val="1C5C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75911" autoAdjust="0"/>
  </p:normalViewPr>
  <p:slideViewPr>
    <p:cSldViewPr snapToGrid="0">
      <p:cViewPr varScale="1">
        <p:scale>
          <a:sx n="83" d="100"/>
          <a:sy n="83" d="100"/>
        </p:scale>
        <p:origin x="151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8A0F6-889E-4944-A8B3-A227B83023C0}" type="datetimeFigureOut">
              <a:rPr lang="de-AT" smtClean="0"/>
              <a:t>15.06.2023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A45AAE-9ED3-4569-ABB3-FF40457B18F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46172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45AAE-9ED3-4569-ABB3-FF40457B18F6}" type="slidenum">
              <a:rPr lang="de-AT" smtClean="0"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169728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So in </a:t>
            </a:r>
            <a:r>
              <a:rPr lang="de-AT" dirty="0" err="1"/>
              <a:t>summary</a:t>
            </a:r>
            <a:r>
              <a:rPr lang="de-AT" dirty="0"/>
              <a:t>,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these</a:t>
            </a:r>
            <a:r>
              <a:rPr lang="de-AT" dirty="0"/>
              <a:t> </a:t>
            </a:r>
            <a:r>
              <a:rPr lang="de-AT" dirty="0" err="1"/>
              <a:t>existing</a:t>
            </a:r>
            <a:r>
              <a:rPr lang="de-AT" dirty="0"/>
              <a:t> DR </a:t>
            </a:r>
            <a:r>
              <a:rPr lang="de-AT" dirty="0" err="1"/>
              <a:t>techniques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general</a:t>
            </a:r>
            <a:r>
              <a:rPr lang="de-AT" dirty="0"/>
              <a:t> </a:t>
            </a:r>
            <a:r>
              <a:rPr lang="de-AT" dirty="0" err="1"/>
              <a:t>process</a:t>
            </a:r>
            <a:r>
              <a:rPr lang="de-AT" dirty="0"/>
              <a:t> </a:t>
            </a:r>
            <a:r>
              <a:rPr lang="de-AT" dirty="0" err="1"/>
              <a:t>is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following</a:t>
            </a:r>
            <a:r>
              <a:rPr lang="de-AT" dirty="0"/>
              <a:t>.</a:t>
            </a:r>
          </a:p>
          <a:p>
            <a:endParaRPr lang="de-AT" dirty="0"/>
          </a:p>
          <a:p>
            <a:pPr marL="228600" indent="-228600">
              <a:buAutoNum type="arabicPeriod"/>
            </a:pPr>
            <a:r>
              <a:rPr lang="de-AT" dirty="0" err="1"/>
              <a:t>Compute</a:t>
            </a:r>
            <a:r>
              <a:rPr lang="de-AT" dirty="0"/>
              <a:t> </a:t>
            </a:r>
            <a:r>
              <a:rPr lang="de-AT" dirty="0" err="1"/>
              <a:t>distances</a:t>
            </a:r>
            <a:r>
              <a:rPr lang="de-AT" dirty="0"/>
              <a:t> in </a:t>
            </a:r>
            <a:r>
              <a:rPr lang="de-AT" dirty="0" err="1"/>
              <a:t>the</a:t>
            </a:r>
            <a:r>
              <a:rPr lang="de-AT" dirty="0"/>
              <a:t> high-dimensional </a:t>
            </a:r>
            <a:r>
              <a:rPr lang="de-AT" dirty="0" err="1"/>
              <a:t>space</a:t>
            </a:r>
            <a:r>
              <a:rPr lang="de-AT" dirty="0"/>
              <a:t>;</a:t>
            </a:r>
          </a:p>
          <a:p>
            <a:pPr marL="228600" indent="-228600">
              <a:buAutoNum type="arabicPeriod"/>
            </a:pPr>
            <a:r>
              <a:rPr lang="de-AT" dirty="0" err="1"/>
              <a:t>Optionally</a:t>
            </a:r>
            <a:r>
              <a:rPr lang="de-AT" dirty="0"/>
              <a:t> </a:t>
            </a:r>
            <a:r>
              <a:rPr lang="de-AT" dirty="0" err="1"/>
              <a:t>transform</a:t>
            </a:r>
            <a:r>
              <a:rPr lang="de-AT" dirty="0"/>
              <a:t> </a:t>
            </a:r>
            <a:r>
              <a:rPr lang="de-AT" dirty="0" err="1"/>
              <a:t>these</a:t>
            </a:r>
            <a:r>
              <a:rPr lang="de-AT" dirty="0"/>
              <a:t> </a:t>
            </a:r>
            <a:r>
              <a:rPr lang="de-AT" dirty="0" err="1"/>
              <a:t>distances</a:t>
            </a:r>
            <a:r>
              <a:rPr lang="de-AT" dirty="0"/>
              <a:t>; and</a:t>
            </a:r>
          </a:p>
          <a:p>
            <a:pPr marL="228600" indent="-228600">
              <a:buAutoNum type="arabicPeriod"/>
            </a:pPr>
            <a:r>
              <a:rPr lang="de-AT" dirty="0" err="1"/>
              <a:t>Arrange</a:t>
            </a:r>
            <a:r>
              <a:rPr lang="de-AT" dirty="0"/>
              <a:t> </a:t>
            </a:r>
            <a:r>
              <a:rPr lang="de-AT" dirty="0" err="1"/>
              <a:t>points</a:t>
            </a:r>
            <a:r>
              <a:rPr lang="de-AT" dirty="0"/>
              <a:t> in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low</a:t>
            </a:r>
            <a:r>
              <a:rPr lang="de-AT" dirty="0"/>
              <a:t>-dimensional </a:t>
            </a:r>
            <a:r>
              <a:rPr lang="de-AT" dirty="0" err="1"/>
              <a:t>space</a:t>
            </a:r>
            <a:r>
              <a:rPr lang="de-AT" dirty="0"/>
              <a:t> in such a </a:t>
            </a:r>
            <a:r>
              <a:rPr lang="de-AT" dirty="0" err="1"/>
              <a:t>way</a:t>
            </a:r>
            <a:r>
              <a:rPr lang="de-AT" dirty="0"/>
              <a:t> </a:t>
            </a:r>
            <a:r>
              <a:rPr lang="de-AT" dirty="0" err="1"/>
              <a:t>that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(</a:t>
            </a:r>
            <a:r>
              <a:rPr lang="de-AT" dirty="0" err="1"/>
              <a:t>possibly</a:t>
            </a:r>
            <a:r>
              <a:rPr lang="de-AT" dirty="0"/>
              <a:t> </a:t>
            </a:r>
            <a:r>
              <a:rPr lang="de-AT" dirty="0" err="1"/>
              <a:t>transformed</a:t>
            </a:r>
            <a:r>
              <a:rPr lang="de-AT" dirty="0"/>
              <a:t>) </a:t>
            </a:r>
            <a:r>
              <a:rPr lang="de-AT" dirty="0" err="1"/>
              <a:t>pairwise</a:t>
            </a:r>
            <a:r>
              <a:rPr lang="de-AT" dirty="0"/>
              <a:t> </a:t>
            </a:r>
            <a:r>
              <a:rPr lang="de-AT" dirty="0" err="1"/>
              <a:t>distances</a:t>
            </a:r>
            <a:r>
              <a:rPr lang="de-AT" dirty="0"/>
              <a:t> match </a:t>
            </a:r>
            <a:r>
              <a:rPr lang="de-AT" dirty="0" err="1"/>
              <a:t>as</a:t>
            </a:r>
            <a:r>
              <a:rPr lang="de-AT" dirty="0"/>
              <a:t> </a:t>
            </a:r>
            <a:r>
              <a:rPr lang="de-AT" dirty="0" err="1"/>
              <a:t>well</a:t>
            </a:r>
            <a:r>
              <a:rPr lang="de-AT" dirty="0"/>
              <a:t> </a:t>
            </a:r>
            <a:r>
              <a:rPr lang="de-AT" dirty="0" err="1"/>
              <a:t>as</a:t>
            </a:r>
            <a:r>
              <a:rPr lang="de-AT" dirty="0"/>
              <a:t> possible.</a:t>
            </a:r>
          </a:p>
          <a:p>
            <a:pPr marL="228600" indent="-228600">
              <a:buAutoNum type="arabicPeriod"/>
            </a:pPr>
            <a:endParaRPr lang="de-AT" dirty="0"/>
          </a:p>
          <a:p>
            <a:pPr marL="0" indent="0">
              <a:buNone/>
            </a:pPr>
            <a:r>
              <a:rPr lang="de-AT" dirty="0"/>
              <a:t>And </a:t>
            </a:r>
            <a:r>
              <a:rPr lang="de-AT" dirty="0" err="1"/>
              <a:t>this</a:t>
            </a:r>
            <a:r>
              <a:rPr lang="de-AT" dirty="0"/>
              <a:t> </a:t>
            </a:r>
            <a:r>
              <a:rPr lang="de-AT" dirty="0" err="1"/>
              <a:t>is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general</a:t>
            </a:r>
            <a:r>
              <a:rPr lang="de-AT" dirty="0"/>
              <a:t> </a:t>
            </a:r>
            <a:r>
              <a:rPr lang="de-AT" dirty="0" err="1"/>
              <a:t>principle</a:t>
            </a:r>
            <a:r>
              <a:rPr lang="de-AT" dirty="0"/>
              <a:t> </a:t>
            </a:r>
            <a:r>
              <a:rPr lang="de-AT" dirty="0" err="1"/>
              <a:t>behind</a:t>
            </a:r>
            <a:r>
              <a:rPr lang="de-AT" dirty="0"/>
              <a:t> </a:t>
            </a:r>
            <a:r>
              <a:rPr lang="de-AT" dirty="0" err="1"/>
              <a:t>how</a:t>
            </a:r>
            <a:r>
              <a:rPr lang="de-AT" dirty="0"/>
              <a:t> DR </a:t>
            </a:r>
            <a:r>
              <a:rPr lang="de-AT" dirty="0" err="1"/>
              <a:t>works</a:t>
            </a:r>
            <a:r>
              <a:rPr lang="de-AT" dirty="0"/>
              <a:t> in </a:t>
            </a:r>
            <a:r>
              <a:rPr lang="de-AT" dirty="0" err="1"/>
              <a:t>ParaDime</a:t>
            </a:r>
            <a:r>
              <a:rPr lang="de-AT" dirty="0"/>
              <a:t>. But </a:t>
            </a:r>
            <a:r>
              <a:rPr lang="de-AT" dirty="0" err="1"/>
              <a:t>I‘ll</a:t>
            </a:r>
            <a:r>
              <a:rPr lang="de-AT" dirty="0"/>
              <a:t> </a:t>
            </a:r>
            <a:r>
              <a:rPr lang="de-AT" dirty="0" err="1"/>
              <a:t>talk</a:t>
            </a:r>
            <a:r>
              <a:rPr lang="de-AT" dirty="0"/>
              <a:t> </a:t>
            </a:r>
            <a:r>
              <a:rPr lang="de-AT" dirty="0" err="1"/>
              <a:t>about</a:t>
            </a:r>
            <a:r>
              <a:rPr lang="de-AT" dirty="0"/>
              <a:t> </a:t>
            </a:r>
            <a:r>
              <a:rPr lang="de-AT" dirty="0" err="1"/>
              <a:t>this</a:t>
            </a:r>
            <a:r>
              <a:rPr lang="de-AT" dirty="0"/>
              <a:t> in </a:t>
            </a:r>
            <a:r>
              <a:rPr lang="de-AT" dirty="0" err="1"/>
              <a:t>more</a:t>
            </a:r>
            <a:r>
              <a:rPr lang="de-AT" dirty="0"/>
              <a:t> </a:t>
            </a:r>
            <a:r>
              <a:rPr lang="de-AT" dirty="0" err="1"/>
              <a:t>detail</a:t>
            </a:r>
            <a:r>
              <a:rPr lang="de-AT" dirty="0"/>
              <a:t> in a </a:t>
            </a:r>
            <a:r>
              <a:rPr lang="de-AT" dirty="0" err="1"/>
              <a:t>second</a:t>
            </a:r>
            <a:r>
              <a:rPr lang="de-AT" dirty="0"/>
              <a:t>.</a:t>
            </a:r>
          </a:p>
          <a:p>
            <a:pPr marL="0" indent="0">
              <a:buNone/>
            </a:pPr>
            <a:r>
              <a:rPr lang="de-AT" dirty="0"/>
              <a:t>First I </a:t>
            </a:r>
            <a:r>
              <a:rPr lang="de-AT" dirty="0" err="1"/>
              <a:t>want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address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second</a:t>
            </a:r>
            <a:r>
              <a:rPr lang="de-AT" dirty="0"/>
              <a:t> </a:t>
            </a:r>
            <a:r>
              <a:rPr lang="de-AT" dirty="0" err="1"/>
              <a:t>goal</a:t>
            </a:r>
            <a:r>
              <a:rPr lang="de-AT" dirty="0"/>
              <a:t>, </a:t>
            </a:r>
            <a:r>
              <a:rPr lang="de-AT" dirty="0" err="1"/>
              <a:t>namely</a:t>
            </a:r>
            <a:r>
              <a:rPr lang="de-AT" dirty="0"/>
              <a:t> </a:t>
            </a:r>
            <a:r>
              <a:rPr lang="de-AT" dirty="0" err="1"/>
              <a:t>making</a:t>
            </a:r>
            <a:r>
              <a:rPr lang="de-AT" dirty="0"/>
              <a:t> </a:t>
            </a:r>
            <a:r>
              <a:rPr lang="de-AT" dirty="0" err="1"/>
              <a:t>embeddings</a:t>
            </a:r>
            <a:r>
              <a:rPr lang="de-AT" dirty="0"/>
              <a:t> </a:t>
            </a:r>
            <a:r>
              <a:rPr lang="de-AT" dirty="0" err="1"/>
              <a:t>parametric</a:t>
            </a:r>
            <a:r>
              <a:rPr lang="de-AT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45AAE-9ED3-4569-ABB3-FF40457B18F6}" type="slidenum">
              <a:rPr lang="de-AT" smtClean="0"/>
              <a:t>11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133396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Next, </a:t>
            </a:r>
            <a:r>
              <a:rPr lang="de-AT" dirty="0" err="1"/>
              <a:t>I‘ll</a:t>
            </a:r>
            <a:r>
              <a:rPr lang="de-AT" dirty="0"/>
              <a:t> </a:t>
            </a:r>
            <a:r>
              <a:rPr lang="de-AT" dirty="0" err="1"/>
              <a:t>explain</a:t>
            </a:r>
            <a:r>
              <a:rPr lang="de-AT" dirty="0"/>
              <a:t> </a:t>
            </a:r>
            <a:r>
              <a:rPr lang="de-AT" dirty="0" err="1"/>
              <a:t>how</a:t>
            </a:r>
            <a:r>
              <a:rPr lang="de-AT" dirty="0"/>
              <a:t>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combined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general</a:t>
            </a:r>
            <a:r>
              <a:rPr lang="de-AT" dirty="0"/>
              <a:t> </a:t>
            </a:r>
            <a:r>
              <a:rPr lang="de-AT" dirty="0" err="1"/>
              <a:t>principle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DR </a:t>
            </a:r>
            <a:r>
              <a:rPr lang="de-AT" dirty="0" err="1"/>
              <a:t>that</a:t>
            </a:r>
            <a:r>
              <a:rPr lang="de-AT" dirty="0"/>
              <a:t> I </a:t>
            </a:r>
            <a:r>
              <a:rPr lang="de-AT" dirty="0" err="1"/>
              <a:t>discussed</a:t>
            </a:r>
            <a:r>
              <a:rPr lang="de-AT" dirty="0"/>
              <a:t> </a:t>
            </a:r>
            <a:r>
              <a:rPr lang="de-AT" dirty="0" err="1"/>
              <a:t>earlier</a:t>
            </a:r>
            <a:r>
              <a:rPr lang="de-AT" dirty="0"/>
              <a:t> </a:t>
            </a:r>
            <a:r>
              <a:rPr lang="de-AT" dirty="0" err="1"/>
              <a:t>with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idea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making</a:t>
            </a:r>
            <a:r>
              <a:rPr lang="de-AT" dirty="0"/>
              <a:t> DR </a:t>
            </a:r>
            <a:r>
              <a:rPr lang="de-AT" dirty="0" err="1"/>
              <a:t>parametric</a:t>
            </a:r>
            <a:r>
              <a:rPr lang="de-AT" dirty="0"/>
              <a:t>.</a:t>
            </a:r>
          </a:p>
          <a:p>
            <a:r>
              <a:rPr lang="de-AT" dirty="0"/>
              <a:t>This </a:t>
            </a:r>
            <a:r>
              <a:rPr lang="de-AT" dirty="0" err="1"/>
              <a:t>is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dataflow</a:t>
            </a:r>
            <a:r>
              <a:rPr lang="de-AT" dirty="0"/>
              <a:t> in </a:t>
            </a:r>
            <a:r>
              <a:rPr lang="de-AT" dirty="0" err="1"/>
              <a:t>ParaDime</a:t>
            </a:r>
            <a:r>
              <a:rPr lang="de-AT" dirty="0"/>
              <a:t>.</a:t>
            </a:r>
          </a:p>
          <a:p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start</a:t>
            </a:r>
            <a:r>
              <a:rPr lang="de-AT" dirty="0"/>
              <a:t> </a:t>
            </a:r>
            <a:r>
              <a:rPr lang="de-AT" dirty="0" err="1"/>
              <a:t>with</a:t>
            </a:r>
            <a:r>
              <a:rPr lang="de-AT" dirty="0"/>
              <a:t> a </a:t>
            </a:r>
            <a:r>
              <a:rPr lang="de-AT" dirty="0" err="1"/>
              <a:t>training</a:t>
            </a:r>
            <a:r>
              <a:rPr lang="de-AT" dirty="0"/>
              <a:t> </a:t>
            </a:r>
            <a:r>
              <a:rPr lang="de-AT" dirty="0" err="1"/>
              <a:t>dataset</a:t>
            </a:r>
            <a:r>
              <a:rPr lang="de-AT" dirty="0"/>
              <a:t> and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first</a:t>
            </a:r>
            <a:r>
              <a:rPr lang="de-AT" dirty="0"/>
              <a:t> </a:t>
            </a:r>
            <a:r>
              <a:rPr lang="de-AT" dirty="0" err="1"/>
              <a:t>compute</a:t>
            </a:r>
            <a:r>
              <a:rPr lang="de-AT" dirty="0"/>
              <a:t> „</a:t>
            </a:r>
            <a:r>
              <a:rPr lang="de-AT" dirty="0" err="1"/>
              <a:t>relations</a:t>
            </a:r>
            <a:r>
              <a:rPr lang="de-AT" dirty="0"/>
              <a:t>“ on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whole</a:t>
            </a:r>
            <a:r>
              <a:rPr lang="de-AT" dirty="0"/>
              <a:t> </a:t>
            </a:r>
            <a:r>
              <a:rPr lang="de-AT" dirty="0" err="1"/>
              <a:t>dataset</a:t>
            </a:r>
            <a:r>
              <a:rPr lang="de-AT" dirty="0"/>
              <a:t>.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call</a:t>
            </a:r>
            <a:r>
              <a:rPr lang="de-AT" dirty="0"/>
              <a:t> </a:t>
            </a:r>
            <a:r>
              <a:rPr lang="de-AT" dirty="0" err="1"/>
              <a:t>these</a:t>
            </a:r>
            <a:r>
              <a:rPr lang="de-AT" dirty="0"/>
              <a:t> </a:t>
            </a:r>
            <a:r>
              <a:rPr lang="de-AT" dirty="0" err="1"/>
              <a:t>relations</a:t>
            </a:r>
            <a:r>
              <a:rPr lang="de-AT" dirty="0"/>
              <a:t> global </a:t>
            </a:r>
            <a:r>
              <a:rPr lang="de-AT" dirty="0" err="1"/>
              <a:t>relations</a:t>
            </a:r>
            <a:r>
              <a:rPr lang="de-AT" dirty="0"/>
              <a:t> and </a:t>
            </a:r>
            <a:r>
              <a:rPr lang="de-AT" dirty="0" err="1"/>
              <a:t>they‘re</a:t>
            </a:r>
            <a:r>
              <a:rPr lang="de-AT" dirty="0"/>
              <a:t> </a:t>
            </a:r>
            <a:r>
              <a:rPr lang="de-AT" dirty="0" err="1"/>
              <a:t>indicated</a:t>
            </a:r>
            <a:r>
              <a:rPr lang="de-AT" dirty="0"/>
              <a:t> </a:t>
            </a:r>
            <a:r>
              <a:rPr lang="de-AT" dirty="0" err="1"/>
              <a:t>here</a:t>
            </a:r>
            <a:r>
              <a:rPr lang="de-AT" dirty="0"/>
              <a:t> </a:t>
            </a:r>
            <a:r>
              <a:rPr lang="de-AT" dirty="0" err="1"/>
              <a:t>by</a:t>
            </a:r>
            <a:r>
              <a:rPr lang="de-AT" dirty="0"/>
              <a:t> </a:t>
            </a:r>
            <a:r>
              <a:rPr lang="de-AT" dirty="0" err="1"/>
              <a:t>this</a:t>
            </a:r>
            <a:r>
              <a:rPr lang="de-AT" dirty="0"/>
              <a:t> </a:t>
            </a:r>
            <a:r>
              <a:rPr lang="de-AT" dirty="0" err="1"/>
              <a:t>little</a:t>
            </a:r>
            <a:r>
              <a:rPr lang="de-AT" dirty="0"/>
              <a:t> </a:t>
            </a:r>
            <a:r>
              <a:rPr lang="de-AT" dirty="0" err="1"/>
              <a:t>globe</a:t>
            </a:r>
            <a:r>
              <a:rPr lang="de-AT" dirty="0"/>
              <a:t> </a:t>
            </a:r>
            <a:r>
              <a:rPr lang="de-AT" dirty="0" err="1"/>
              <a:t>icon</a:t>
            </a:r>
            <a:r>
              <a:rPr lang="de-AT" dirty="0"/>
              <a:t>.</a:t>
            </a:r>
          </a:p>
          <a:p>
            <a:r>
              <a:rPr lang="de-AT" dirty="0"/>
              <a:t>Relations </a:t>
            </a:r>
            <a:r>
              <a:rPr lang="de-AT" dirty="0" err="1"/>
              <a:t>are</a:t>
            </a:r>
            <a:r>
              <a:rPr lang="de-AT" dirty="0"/>
              <a:t> </a:t>
            </a:r>
            <a:r>
              <a:rPr lang="de-AT" dirty="0" err="1"/>
              <a:t>generalized</a:t>
            </a:r>
            <a:r>
              <a:rPr lang="de-AT" dirty="0"/>
              <a:t> </a:t>
            </a:r>
            <a:r>
              <a:rPr lang="de-AT" dirty="0" err="1"/>
              <a:t>distances</a:t>
            </a:r>
            <a:r>
              <a:rPr lang="de-AT" dirty="0"/>
              <a:t> </a:t>
            </a:r>
            <a:r>
              <a:rPr lang="de-AT" dirty="0" err="1"/>
              <a:t>between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data</a:t>
            </a:r>
            <a:r>
              <a:rPr lang="de-AT" dirty="0"/>
              <a:t> </a:t>
            </a:r>
            <a:r>
              <a:rPr lang="de-AT" dirty="0" err="1"/>
              <a:t>points</a:t>
            </a:r>
            <a:r>
              <a:rPr lang="de-AT" dirty="0"/>
              <a:t>. This </a:t>
            </a:r>
            <a:r>
              <a:rPr lang="de-AT" dirty="0" err="1"/>
              <a:t>notion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relations</a:t>
            </a:r>
            <a:r>
              <a:rPr lang="de-AT" dirty="0"/>
              <a:t> </a:t>
            </a:r>
            <a:r>
              <a:rPr lang="de-AT" dirty="0" err="1"/>
              <a:t>allows</a:t>
            </a:r>
            <a:r>
              <a:rPr lang="de-AT" dirty="0"/>
              <a:t> </a:t>
            </a:r>
            <a:r>
              <a:rPr lang="de-AT" dirty="0" err="1"/>
              <a:t>us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cover</a:t>
            </a:r>
            <a:r>
              <a:rPr lang="de-AT" dirty="0"/>
              <a:t> all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tranformations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distances</a:t>
            </a:r>
            <a:r>
              <a:rPr lang="de-AT" dirty="0"/>
              <a:t> </a:t>
            </a:r>
            <a:r>
              <a:rPr lang="de-AT" dirty="0" err="1"/>
              <a:t>used</a:t>
            </a:r>
            <a:r>
              <a:rPr lang="de-AT" dirty="0"/>
              <a:t> in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techniques</a:t>
            </a:r>
            <a:r>
              <a:rPr lang="de-AT" dirty="0"/>
              <a:t> </a:t>
            </a:r>
            <a:r>
              <a:rPr lang="de-AT" dirty="0" err="1"/>
              <a:t>that</a:t>
            </a:r>
            <a:r>
              <a:rPr lang="de-AT" dirty="0"/>
              <a:t> I </a:t>
            </a:r>
            <a:r>
              <a:rPr lang="de-AT" dirty="0" err="1"/>
              <a:t>discussed</a:t>
            </a:r>
            <a:r>
              <a:rPr lang="de-AT" dirty="0"/>
              <a:t> in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first</a:t>
            </a:r>
            <a:r>
              <a:rPr lang="de-AT" dirty="0"/>
              <a:t> </a:t>
            </a:r>
            <a:r>
              <a:rPr lang="de-AT" dirty="0" err="1"/>
              <a:t>part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presentation</a:t>
            </a:r>
            <a:r>
              <a:rPr lang="de-AT" dirty="0"/>
              <a:t>.</a:t>
            </a:r>
          </a:p>
          <a:p>
            <a:r>
              <a:rPr lang="de-AT" dirty="0"/>
              <a:t>Next, </a:t>
            </a:r>
            <a:r>
              <a:rPr lang="de-AT" dirty="0" err="1"/>
              <a:t>we</a:t>
            </a:r>
            <a:r>
              <a:rPr lang="de-AT" dirty="0"/>
              <a:t> sample </a:t>
            </a:r>
            <a:r>
              <a:rPr lang="de-AT" dirty="0" err="1"/>
              <a:t>batches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data</a:t>
            </a:r>
            <a:r>
              <a:rPr lang="de-AT" dirty="0"/>
              <a:t> </a:t>
            </a:r>
            <a:r>
              <a:rPr lang="de-AT" dirty="0" err="1"/>
              <a:t>points</a:t>
            </a:r>
            <a:r>
              <a:rPr lang="de-AT" dirty="0"/>
              <a:t> and </a:t>
            </a:r>
            <a:r>
              <a:rPr lang="de-AT" dirty="0" err="1"/>
              <a:t>feed</a:t>
            </a:r>
            <a:r>
              <a:rPr lang="de-AT" dirty="0"/>
              <a:t> </a:t>
            </a:r>
            <a:r>
              <a:rPr lang="de-AT" dirty="0" err="1"/>
              <a:t>them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a </a:t>
            </a:r>
            <a:r>
              <a:rPr lang="de-AT" dirty="0" err="1"/>
              <a:t>model</a:t>
            </a:r>
            <a:r>
              <a:rPr lang="de-AT" dirty="0"/>
              <a:t>. The </a:t>
            </a:r>
            <a:r>
              <a:rPr lang="de-AT" dirty="0" err="1"/>
              <a:t>model</a:t>
            </a:r>
            <a:r>
              <a:rPr lang="de-AT" dirty="0"/>
              <a:t> </a:t>
            </a:r>
            <a:r>
              <a:rPr lang="de-AT" dirty="0" err="1"/>
              <a:t>is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parametrized</a:t>
            </a:r>
            <a:r>
              <a:rPr lang="de-AT" dirty="0"/>
              <a:t> </a:t>
            </a:r>
            <a:r>
              <a:rPr lang="de-AT" dirty="0" err="1"/>
              <a:t>function</a:t>
            </a:r>
            <a:r>
              <a:rPr lang="de-AT" dirty="0"/>
              <a:t> </a:t>
            </a:r>
            <a:r>
              <a:rPr lang="de-AT" dirty="0" err="1"/>
              <a:t>that</a:t>
            </a:r>
            <a:r>
              <a:rPr lang="de-AT" dirty="0"/>
              <a:t> I </a:t>
            </a:r>
            <a:r>
              <a:rPr lang="de-AT" dirty="0" err="1"/>
              <a:t>mentioned</a:t>
            </a:r>
            <a:r>
              <a:rPr lang="de-AT" dirty="0"/>
              <a:t> </a:t>
            </a:r>
            <a:r>
              <a:rPr lang="de-AT" dirty="0" err="1"/>
              <a:t>earlier</a:t>
            </a:r>
            <a:r>
              <a:rPr lang="de-AT" dirty="0"/>
              <a:t>. In </a:t>
            </a:r>
            <a:r>
              <a:rPr lang="de-AT" dirty="0" err="1"/>
              <a:t>ParaDime</a:t>
            </a:r>
            <a:r>
              <a:rPr lang="de-AT" dirty="0"/>
              <a:t> </a:t>
            </a:r>
            <a:r>
              <a:rPr lang="de-AT" dirty="0" err="1"/>
              <a:t>this</a:t>
            </a:r>
            <a:r>
              <a:rPr lang="de-AT" dirty="0"/>
              <a:t> </a:t>
            </a:r>
            <a:r>
              <a:rPr lang="de-AT" dirty="0" err="1"/>
              <a:t>is</a:t>
            </a:r>
            <a:r>
              <a:rPr lang="de-AT" dirty="0"/>
              <a:t> </a:t>
            </a:r>
            <a:r>
              <a:rPr lang="de-AT" dirty="0" err="1"/>
              <a:t>typically</a:t>
            </a:r>
            <a:r>
              <a:rPr lang="de-AT" dirty="0"/>
              <a:t> a </a:t>
            </a:r>
            <a:r>
              <a:rPr lang="de-AT" dirty="0" err="1"/>
              <a:t>neural</a:t>
            </a:r>
            <a:r>
              <a:rPr lang="de-AT" dirty="0"/>
              <a:t> network.</a:t>
            </a:r>
          </a:p>
          <a:p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model</a:t>
            </a:r>
            <a:r>
              <a:rPr lang="de-AT" dirty="0"/>
              <a:t> </a:t>
            </a:r>
            <a:r>
              <a:rPr lang="de-AT" dirty="0" err="1"/>
              <a:t>output</a:t>
            </a:r>
            <a:r>
              <a:rPr lang="de-AT" dirty="0"/>
              <a:t>, </a:t>
            </a:r>
            <a:r>
              <a:rPr lang="de-AT" dirty="0" err="1"/>
              <a:t>which</a:t>
            </a:r>
            <a:r>
              <a:rPr lang="de-AT" dirty="0"/>
              <a:t> </a:t>
            </a:r>
            <a:r>
              <a:rPr lang="de-AT" dirty="0" err="1"/>
              <a:t>is</a:t>
            </a:r>
            <a:r>
              <a:rPr lang="de-AT" dirty="0"/>
              <a:t> </a:t>
            </a:r>
            <a:r>
              <a:rPr lang="de-AT" dirty="0" err="1"/>
              <a:t>usually</a:t>
            </a:r>
            <a:r>
              <a:rPr lang="de-AT" dirty="0"/>
              <a:t> a </a:t>
            </a:r>
            <a:r>
              <a:rPr lang="de-AT" dirty="0" err="1"/>
              <a:t>set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low</a:t>
            </a:r>
            <a:r>
              <a:rPr lang="de-AT" dirty="0"/>
              <a:t>-dimensional </a:t>
            </a:r>
            <a:r>
              <a:rPr lang="de-AT" dirty="0" err="1"/>
              <a:t>coordinates</a:t>
            </a:r>
            <a:r>
              <a:rPr lang="de-AT" dirty="0"/>
              <a:t>, </a:t>
            </a:r>
            <a:r>
              <a:rPr lang="de-AT" dirty="0" err="1"/>
              <a:t>we</a:t>
            </a:r>
            <a:r>
              <a:rPr lang="de-AT" dirty="0"/>
              <a:t> also </a:t>
            </a:r>
            <a:r>
              <a:rPr lang="de-AT" dirty="0" err="1"/>
              <a:t>compute</a:t>
            </a:r>
            <a:r>
              <a:rPr lang="de-AT" dirty="0"/>
              <a:t> </a:t>
            </a:r>
            <a:r>
              <a:rPr lang="de-AT" dirty="0" err="1"/>
              <a:t>relations</a:t>
            </a:r>
            <a:r>
              <a:rPr lang="de-AT" dirty="0"/>
              <a:t> </a:t>
            </a:r>
            <a:r>
              <a:rPr lang="de-AT" dirty="0" err="1"/>
              <a:t>between</a:t>
            </a:r>
            <a:r>
              <a:rPr lang="de-AT" dirty="0"/>
              <a:t> </a:t>
            </a:r>
            <a:r>
              <a:rPr lang="de-AT" dirty="0" err="1"/>
              <a:t>them</a:t>
            </a:r>
            <a:r>
              <a:rPr lang="de-AT" dirty="0"/>
              <a:t>. But </a:t>
            </a:r>
            <a:r>
              <a:rPr lang="de-AT" dirty="0" err="1"/>
              <a:t>now</a:t>
            </a:r>
            <a:r>
              <a:rPr lang="de-AT" dirty="0"/>
              <a:t> </a:t>
            </a:r>
            <a:r>
              <a:rPr lang="de-AT" dirty="0" err="1"/>
              <a:t>it‘s</a:t>
            </a:r>
            <a:r>
              <a:rPr lang="de-AT" dirty="0"/>
              <a:t> just on a </a:t>
            </a:r>
            <a:r>
              <a:rPr lang="de-AT" dirty="0" err="1"/>
              <a:t>batch</a:t>
            </a:r>
            <a:r>
              <a:rPr lang="de-AT" dirty="0"/>
              <a:t> </a:t>
            </a:r>
            <a:r>
              <a:rPr lang="de-AT" dirty="0" err="1"/>
              <a:t>level</a:t>
            </a:r>
            <a:r>
              <a:rPr lang="de-AT" dirty="0"/>
              <a:t> </a:t>
            </a:r>
            <a:r>
              <a:rPr lang="de-AT" dirty="0" err="1"/>
              <a:t>instead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relations</a:t>
            </a:r>
            <a:r>
              <a:rPr lang="de-AT" dirty="0"/>
              <a:t> </a:t>
            </a:r>
            <a:r>
              <a:rPr lang="de-AT" dirty="0" err="1"/>
              <a:t>between</a:t>
            </a:r>
            <a:r>
              <a:rPr lang="de-AT" dirty="0"/>
              <a:t> all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data</a:t>
            </a:r>
            <a:r>
              <a:rPr lang="de-AT" dirty="0"/>
              <a:t> </a:t>
            </a:r>
            <a:r>
              <a:rPr lang="de-AT" dirty="0" err="1"/>
              <a:t>points</a:t>
            </a:r>
            <a:r>
              <a:rPr lang="de-AT" dirty="0"/>
              <a:t>.</a:t>
            </a:r>
          </a:p>
          <a:p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then</a:t>
            </a:r>
            <a:r>
              <a:rPr lang="de-AT" dirty="0"/>
              <a:t> </a:t>
            </a:r>
            <a:r>
              <a:rPr lang="de-AT" dirty="0" err="1"/>
              <a:t>feed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global </a:t>
            </a:r>
            <a:r>
              <a:rPr lang="de-AT" dirty="0" err="1"/>
              <a:t>relations</a:t>
            </a:r>
            <a:r>
              <a:rPr lang="de-AT" dirty="0"/>
              <a:t>, </a:t>
            </a:r>
            <a:r>
              <a:rPr lang="de-AT" dirty="0" err="1"/>
              <a:t>the</a:t>
            </a:r>
            <a:r>
              <a:rPr lang="de-AT" dirty="0"/>
              <a:t> batch-</a:t>
            </a:r>
            <a:r>
              <a:rPr lang="de-AT" dirty="0" err="1"/>
              <a:t>wise</a:t>
            </a:r>
            <a:r>
              <a:rPr lang="de-AT" dirty="0"/>
              <a:t> </a:t>
            </a:r>
            <a:r>
              <a:rPr lang="de-AT" dirty="0" err="1"/>
              <a:t>relations</a:t>
            </a:r>
            <a:r>
              <a:rPr lang="de-AT" dirty="0"/>
              <a:t> (and in </a:t>
            </a:r>
            <a:r>
              <a:rPr lang="de-AT" dirty="0" err="1"/>
              <a:t>some</a:t>
            </a:r>
            <a:r>
              <a:rPr lang="de-AT" dirty="0"/>
              <a:t> </a:t>
            </a:r>
            <a:r>
              <a:rPr lang="de-AT" dirty="0" err="1"/>
              <a:t>cases</a:t>
            </a:r>
            <a:r>
              <a:rPr lang="de-AT" dirty="0"/>
              <a:t> </a:t>
            </a:r>
            <a:r>
              <a:rPr lang="de-AT" dirty="0" err="1"/>
              <a:t>parts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original </a:t>
            </a:r>
            <a:r>
              <a:rPr lang="de-AT" dirty="0" err="1"/>
              <a:t>sampled</a:t>
            </a:r>
            <a:r>
              <a:rPr lang="de-AT" dirty="0"/>
              <a:t> </a:t>
            </a:r>
            <a:r>
              <a:rPr lang="de-AT" dirty="0" err="1"/>
              <a:t>data</a:t>
            </a:r>
            <a:r>
              <a:rPr lang="de-AT" dirty="0"/>
              <a:t>) </a:t>
            </a:r>
            <a:r>
              <a:rPr lang="de-AT" dirty="0" err="1"/>
              <a:t>to</a:t>
            </a:r>
            <a:r>
              <a:rPr lang="de-AT" dirty="0"/>
              <a:t> a </a:t>
            </a:r>
            <a:r>
              <a:rPr lang="de-AT" dirty="0" err="1"/>
              <a:t>loss</a:t>
            </a:r>
            <a:r>
              <a:rPr lang="de-AT" dirty="0"/>
              <a:t> </a:t>
            </a:r>
            <a:r>
              <a:rPr lang="de-AT" dirty="0" err="1"/>
              <a:t>function</a:t>
            </a:r>
            <a:r>
              <a:rPr lang="de-AT" dirty="0"/>
              <a:t> </a:t>
            </a:r>
            <a:r>
              <a:rPr lang="de-AT" dirty="0" err="1"/>
              <a:t>that</a:t>
            </a:r>
            <a:r>
              <a:rPr lang="de-AT" dirty="0"/>
              <a:t> </a:t>
            </a:r>
            <a:r>
              <a:rPr lang="de-AT" dirty="0" err="1"/>
              <a:t>is</a:t>
            </a:r>
            <a:r>
              <a:rPr lang="de-AT" dirty="0"/>
              <a:t> </a:t>
            </a:r>
            <a:r>
              <a:rPr lang="de-AT" dirty="0" err="1"/>
              <a:t>optimized</a:t>
            </a:r>
            <a:r>
              <a:rPr lang="de-AT" dirty="0"/>
              <a:t>. After a </a:t>
            </a:r>
            <a:r>
              <a:rPr lang="de-AT" dirty="0" err="1"/>
              <a:t>couple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optimization</a:t>
            </a:r>
            <a:r>
              <a:rPr lang="de-AT" dirty="0"/>
              <a:t> </a:t>
            </a:r>
            <a:r>
              <a:rPr lang="de-AT" dirty="0" err="1"/>
              <a:t>loops</a:t>
            </a:r>
            <a:r>
              <a:rPr lang="de-AT" dirty="0"/>
              <a:t>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obtain</a:t>
            </a:r>
            <a:r>
              <a:rPr lang="de-AT" dirty="0"/>
              <a:t> </a:t>
            </a:r>
            <a:r>
              <a:rPr lang="de-AT" dirty="0" err="1"/>
              <a:t>our</a:t>
            </a:r>
            <a:r>
              <a:rPr lang="de-AT" dirty="0"/>
              <a:t> </a:t>
            </a:r>
            <a:r>
              <a:rPr lang="de-AT" dirty="0" err="1"/>
              <a:t>embedding</a:t>
            </a:r>
            <a:r>
              <a:rPr lang="de-AT" dirty="0"/>
              <a:t> </a:t>
            </a:r>
            <a:r>
              <a:rPr lang="de-AT" dirty="0" err="1"/>
              <a:t>function</a:t>
            </a:r>
            <a:r>
              <a:rPr lang="de-AT" dirty="0"/>
              <a:t>.</a:t>
            </a:r>
          </a:p>
          <a:p>
            <a:r>
              <a:rPr lang="de-AT" dirty="0"/>
              <a:t>In </a:t>
            </a:r>
            <a:r>
              <a:rPr lang="de-AT" dirty="0" err="1"/>
              <a:t>ParaDime</a:t>
            </a:r>
            <a:r>
              <a:rPr lang="de-AT" dirty="0"/>
              <a:t>,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call</a:t>
            </a:r>
            <a:r>
              <a:rPr lang="de-AT" dirty="0"/>
              <a:t> </a:t>
            </a:r>
            <a:r>
              <a:rPr lang="de-AT" dirty="0" err="1"/>
              <a:t>this</a:t>
            </a:r>
            <a:r>
              <a:rPr lang="de-AT" dirty="0"/>
              <a:t> </a:t>
            </a:r>
            <a:r>
              <a:rPr lang="de-AT" dirty="0" err="1"/>
              <a:t>whole</a:t>
            </a:r>
            <a:r>
              <a:rPr lang="de-AT" dirty="0"/>
              <a:t> </a:t>
            </a:r>
            <a:r>
              <a:rPr lang="de-AT" dirty="0" err="1"/>
              <a:t>process</a:t>
            </a:r>
            <a:r>
              <a:rPr lang="de-AT" dirty="0"/>
              <a:t> a DR „</a:t>
            </a:r>
            <a:r>
              <a:rPr lang="de-AT" dirty="0" err="1"/>
              <a:t>routine</a:t>
            </a:r>
            <a:r>
              <a:rPr lang="de-AT" dirty="0"/>
              <a:t>“.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45AAE-9ED3-4569-ABB3-FF40457B18F6}" type="slidenum">
              <a:rPr lang="de-AT" smtClean="0"/>
              <a:t>12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326747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dirty="0"/>
              <a:t>I </a:t>
            </a:r>
            <a:r>
              <a:rPr lang="de-AT" dirty="0" err="1"/>
              <a:t>want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start</a:t>
            </a:r>
            <a:r>
              <a:rPr lang="de-AT" dirty="0"/>
              <a:t> </a:t>
            </a:r>
            <a:r>
              <a:rPr lang="de-AT" dirty="0" err="1"/>
              <a:t>with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general</a:t>
            </a:r>
            <a:r>
              <a:rPr lang="de-AT" dirty="0"/>
              <a:t> </a:t>
            </a:r>
            <a:r>
              <a:rPr lang="de-AT" dirty="0" err="1"/>
              <a:t>motivation</a:t>
            </a:r>
            <a:r>
              <a:rPr lang="de-AT" dirty="0"/>
              <a:t> </a:t>
            </a:r>
            <a:r>
              <a:rPr lang="de-AT" dirty="0" err="1"/>
              <a:t>behind</a:t>
            </a:r>
            <a:r>
              <a:rPr lang="de-AT" dirty="0"/>
              <a:t> </a:t>
            </a:r>
            <a:r>
              <a:rPr lang="de-AT" dirty="0" err="1"/>
              <a:t>our</a:t>
            </a:r>
            <a:r>
              <a:rPr lang="de-AT" dirty="0"/>
              <a:t> </a:t>
            </a:r>
            <a:r>
              <a:rPr lang="de-AT" dirty="0" err="1"/>
              <a:t>work</a:t>
            </a:r>
            <a:r>
              <a:rPr lang="de-AT" dirty="0"/>
              <a:t>. </a:t>
            </a:r>
            <a:r>
              <a:rPr lang="de-AT" dirty="0" err="1"/>
              <a:t>ParaDime</a:t>
            </a:r>
            <a:r>
              <a:rPr lang="de-AT" dirty="0"/>
              <a:t> </a:t>
            </a:r>
            <a:r>
              <a:rPr lang="de-AT" dirty="0" err="1"/>
              <a:t>is</a:t>
            </a:r>
            <a:r>
              <a:rPr lang="de-AT" dirty="0"/>
              <a:t> a </a:t>
            </a:r>
            <a:r>
              <a:rPr lang="de-AT" dirty="0" err="1"/>
              <a:t>framework</a:t>
            </a:r>
            <a:r>
              <a:rPr lang="de-AT" dirty="0"/>
              <a:t>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parametric</a:t>
            </a:r>
            <a:r>
              <a:rPr lang="de-AT" dirty="0"/>
              <a:t> </a:t>
            </a:r>
            <a:r>
              <a:rPr lang="de-AT" dirty="0" err="1"/>
              <a:t>dimensionality</a:t>
            </a:r>
            <a:r>
              <a:rPr lang="de-AT" dirty="0"/>
              <a:t> </a:t>
            </a:r>
            <a:r>
              <a:rPr lang="de-AT" dirty="0" err="1"/>
              <a:t>reduction</a:t>
            </a:r>
            <a:r>
              <a:rPr lang="de-AT" dirty="0"/>
              <a:t>. </a:t>
            </a:r>
            <a:r>
              <a:rPr lang="de-AT" dirty="0" err="1"/>
              <a:t>Because</a:t>
            </a:r>
            <a:r>
              <a:rPr lang="de-AT" dirty="0"/>
              <a:t> </a:t>
            </a:r>
            <a:r>
              <a:rPr lang="de-AT" dirty="0" err="1"/>
              <a:t>dimensionality</a:t>
            </a:r>
            <a:r>
              <a:rPr lang="de-AT" dirty="0"/>
              <a:t> </a:t>
            </a:r>
            <a:r>
              <a:rPr lang="de-AT" dirty="0" err="1"/>
              <a:t>reduction</a:t>
            </a:r>
            <a:r>
              <a:rPr lang="de-AT" dirty="0"/>
              <a:t> </a:t>
            </a:r>
            <a:r>
              <a:rPr lang="de-AT" dirty="0" err="1"/>
              <a:t>is</a:t>
            </a:r>
            <a:r>
              <a:rPr lang="de-AT" dirty="0"/>
              <a:t> </a:t>
            </a:r>
            <a:r>
              <a:rPr lang="de-AT" dirty="0" err="1"/>
              <a:t>quite</a:t>
            </a:r>
            <a:r>
              <a:rPr lang="de-AT" dirty="0"/>
              <a:t> a </a:t>
            </a:r>
            <a:r>
              <a:rPr lang="de-AT" dirty="0" err="1"/>
              <a:t>mouthful</a:t>
            </a:r>
            <a:r>
              <a:rPr lang="de-AT" dirty="0"/>
              <a:t>, </a:t>
            </a:r>
            <a:r>
              <a:rPr lang="de-AT" dirty="0" err="1"/>
              <a:t>I‘ll</a:t>
            </a:r>
            <a:r>
              <a:rPr lang="de-AT" dirty="0"/>
              <a:t> </a:t>
            </a:r>
            <a:r>
              <a:rPr lang="de-AT" dirty="0" err="1"/>
              <a:t>be</a:t>
            </a:r>
            <a:r>
              <a:rPr lang="de-AT" dirty="0"/>
              <a:t> </a:t>
            </a:r>
            <a:r>
              <a:rPr lang="de-AT" dirty="0" err="1"/>
              <a:t>mostly</a:t>
            </a:r>
            <a:r>
              <a:rPr lang="de-AT" dirty="0"/>
              <a:t> </a:t>
            </a:r>
            <a:r>
              <a:rPr lang="de-AT" dirty="0" err="1"/>
              <a:t>calling</a:t>
            </a:r>
            <a:r>
              <a:rPr lang="de-AT" dirty="0"/>
              <a:t> </a:t>
            </a:r>
            <a:r>
              <a:rPr lang="de-AT" dirty="0" err="1"/>
              <a:t>it</a:t>
            </a:r>
            <a:r>
              <a:rPr lang="de-AT" dirty="0"/>
              <a:t> DR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rest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presentation</a:t>
            </a:r>
            <a:r>
              <a:rPr lang="de-AT" dirty="0"/>
              <a:t>.</a:t>
            </a:r>
          </a:p>
          <a:p>
            <a:r>
              <a:rPr lang="de-AT" dirty="0"/>
              <a:t>The </a:t>
            </a:r>
            <a:r>
              <a:rPr lang="de-AT" dirty="0" err="1"/>
              <a:t>development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ParaDime</a:t>
            </a:r>
            <a:r>
              <a:rPr lang="de-AT" dirty="0"/>
              <a:t> was </a:t>
            </a:r>
            <a:r>
              <a:rPr lang="de-AT" dirty="0" err="1"/>
              <a:t>guided</a:t>
            </a:r>
            <a:r>
              <a:rPr lang="de-AT" dirty="0"/>
              <a:t> </a:t>
            </a:r>
            <a:r>
              <a:rPr lang="de-AT" dirty="0" err="1"/>
              <a:t>by</a:t>
            </a:r>
            <a:r>
              <a:rPr lang="de-AT" dirty="0"/>
              <a:t> </a:t>
            </a:r>
            <a:r>
              <a:rPr lang="de-AT" dirty="0" err="1"/>
              <a:t>four</a:t>
            </a:r>
            <a:r>
              <a:rPr lang="de-AT" dirty="0"/>
              <a:t> </a:t>
            </a:r>
            <a:r>
              <a:rPr lang="de-AT" dirty="0" err="1"/>
              <a:t>principles</a:t>
            </a:r>
            <a:r>
              <a:rPr lang="de-AT" dirty="0"/>
              <a:t>.</a:t>
            </a:r>
          </a:p>
          <a:p>
            <a:r>
              <a:rPr lang="de-AT" dirty="0"/>
              <a:t>First,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wanted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unify</a:t>
            </a:r>
            <a:r>
              <a:rPr lang="de-AT" dirty="0"/>
              <a:t> </a:t>
            </a:r>
            <a:r>
              <a:rPr lang="de-AT" dirty="0" err="1"/>
              <a:t>existing</a:t>
            </a:r>
            <a:r>
              <a:rPr lang="de-AT" dirty="0"/>
              <a:t> DR </a:t>
            </a:r>
            <a:r>
              <a:rPr lang="de-AT" dirty="0" err="1"/>
              <a:t>techniques</a:t>
            </a:r>
            <a:r>
              <a:rPr lang="de-AT" dirty="0"/>
              <a:t>.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had</a:t>
            </a:r>
            <a:r>
              <a:rPr lang="de-AT" dirty="0"/>
              <a:t> </a:t>
            </a:r>
            <a:r>
              <a:rPr lang="de-AT" dirty="0" err="1"/>
              <a:t>noticed</a:t>
            </a:r>
            <a:r>
              <a:rPr lang="de-AT" dirty="0"/>
              <a:t> </a:t>
            </a:r>
            <a:r>
              <a:rPr lang="de-AT" dirty="0" err="1"/>
              <a:t>that</a:t>
            </a:r>
            <a:r>
              <a:rPr lang="de-AT" dirty="0"/>
              <a:t> </a:t>
            </a:r>
            <a:r>
              <a:rPr lang="de-AT" dirty="0" err="1"/>
              <a:t>some</a:t>
            </a:r>
            <a:r>
              <a:rPr lang="de-AT" dirty="0"/>
              <a:t> </a:t>
            </a:r>
            <a:r>
              <a:rPr lang="de-AT" dirty="0" err="1"/>
              <a:t>existing</a:t>
            </a:r>
            <a:r>
              <a:rPr lang="de-AT" dirty="0"/>
              <a:t> </a:t>
            </a:r>
            <a:r>
              <a:rPr lang="de-AT" dirty="0" err="1"/>
              <a:t>techniques</a:t>
            </a:r>
            <a:r>
              <a:rPr lang="de-AT" dirty="0"/>
              <a:t> </a:t>
            </a:r>
            <a:r>
              <a:rPr lang="de-AT" dirty="0" err="1"/>
              <a:t>share</a:t>
            </a:r>
            <a:r>
              <a:rPr lang="de-AT" dirty="0"/>
              <a:t> a </a:t>
            </a:r>
            <a:r>
              <a:rPr lang="de-AT" dirty="0" err="1"/>
              <a:t>lot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ideas</a:t>
            </a:r>
            <a:r>
              <a:rPr lang="de-AT" dirty="0"/>
              <a:t> and </a:t>
            </a:r>
            <a:r>
              <a:rPr lang="de-AT" dirty="0" err="1"/>
              <a:t>principles</a:t>
            </a:r>
            <a:r>
              <a:rPr lang="de-AT" dirty="0"/>
              <a:t> </a:t>
            </a:r>
            <a:r>
              <a:rPr lang="de-AT" dirty="0" err="1"/>
              <a:t>with</a:t>
            </a:r>
            <a:r>
              <a:rPr lang="de-AT" dirty="0"/>
              <a:t> </a:t>
            </a:r>
            <a:r>
              <a:rPr lang="de-AT" dirty="0" err="1"/>
              <a:t>each</a:t>
            </a:r>
            <a:r>
              <a:rPr lang="de-AT" dirty="0"/>
              <a:t> </a:t>
            </a:r>
            <a:r>
              <a:rPr lang="de-AT" dirty="0" err="1"/>
              <a:t>other</a:t>
            </a:r>
            <a:r>
              <a:rPr lang="de-AT" dirty="0"/>
              <a:t>, and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wanted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provide</a:t>
            </a:r>
            <a:r>
              <a:rPr lang="de-AT" dirty="0"/>
              <a:t> a </a:t>
            </a:r>
            <a:r>
              <a:rPr lang="de-AT" dirty="0" err="1"/>
              <a:t>common</a:t>
            </a:r>
            <a:r>
              <a:rPr lang="de-AT" dirty="0"/>
              <a:t> </a:t>
            </a:r>
            <a:r>
              <a:rPr lang="de-AT" dirty="0" err="1"/>
              <a:t>framework</a:t>
            </a:r>
            <a:r>
              <a:rPr lang="de-AT" dirty="0"/>
              <a:t>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them</a:t>
            </a:r>
            <a:r>
              <a:rPr lang="de-AT" dirty="0"/>
              <a:t>.</a:t>
            </a:r>
          </a:p>
          <a:p>
            <a:r>
              <a:rPr lang="de-AT" dirty="0"/>
              <a:t>Second,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wanted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extend</a:t>
            </a:r>
            <a:r>
              <a:rPr lang="de-AT" dirty="0"/>
              <a:t> </a:t>
            </a:r>
            <a:r>
              <a:rPr lang="de-AT" dirty="0" err="1"/>
              <a:t>these</a:t>
            </a:r>
            <a:r>
              <a:rPr lang="de-AT" dirty="0"/>
              <a:t> </a:t>
            </a:r>
            <a:r>
              <a:rPr lang="de-AT" dirty="0" err="1"/>
              <a:t>techniques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be</a:t>
            </a:r>
            <a:r>
              <a:rPr lang="de-AT" dirty="0"/>
              <a:t> </a:t>
            </a:r>
            <a:r>
              <a:rPr lang="de-AT" dirty="0" err="1"/>
              <a:t>parametric</a:t>
            </a:r>
            <a:r>
              <a:rPr lang="de-AT" dirty="0"/>
              <a:t>.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found</a:t>
            </a:r>
            <a:r>
              <a:rPr lang="de-AT" dirty="0"/>
              <a:t> </a:t>
            </a:r>
            <a:r>
              <a:rPr lang="de-AT" dirty="0" err="1"/>
              <a:t>that</a:t>
            </a:r>
            <a:r>
              <a:rPr lang="de-AT" dirty="0"/>
              <a:t> </a:t>
            </a:r>
            <a:r>
              <a:rPr lang="de-AT" dirty="0" err="1"/>
              <a:t>parametric</a:t>
            </a:r>
            <a:r>
              <a:rPr lang="de-AT" dirty="0"/>
              <a:t> </a:t>
            </a:r>
            <a:r>
              <a:rPr lang="de-AT" dirty="0" err="1"/>
              <a:t>extensions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DR </a:t>
            </a:r>
            <a:r>
              <a:rPr lang="de-AT" dirty="0" err="1"/>
              <a:t>techniques</a:t>
            </a:r>
            <a:r>
              <a:rPr lang="de-AT" dirty="0"/>
              <a:t> </a:t>
            </a:r>
            <a:r>
              <a:rPr lang="de-AT" dirty="0" err="1"/>
              <a:t>can</a:t>
            </a:r>
            <a:r>
              <a:rPr lang="de-AT" dirty="0"/>
              <a:t> </a:t>
            </a:r>
            <a:r>
              <a:rPr lang="de-AT" dirty="0" err="1"/>
              <a:t>be</a:t>
            </a:r>
            <a:r>
              <a:rPr lang="de-AT" dirty="0"/>
              <a:t> </a:t>
            </a:r>
            <a:r>
              <a:rPr lang="de-AT" dirty="0" err="1"/>
              <a:t>quite</a:t>
            </a:r>
            <a:r>
              <a:rPr lang="de-AT" dirty="0"/>
              <a:t> </a:t>
            </a:r>
            <a:r>
              <a:rPr lang="de-AT" dirty="0" err="1"/>
              <a:t>handy</a:t>
            </a:r>
            <a:r>
              <a:rPr lang="de-AT" dirty="0"/>
              <a:t> in </a:t>
            </a:r>
            <a:r>
              <a:rPr lang="de-AT" dirty="0" err="1"/>
              <a:t>some</a:t>
            </a:r>
            <a:r>
              <a:rPr lang="de-AT" dirty="0"/>
              <a:t> </a:t>
            </a:r>
            <a:r>
              <a:rPr lang="de-AT" dirty="0" err="1"/>
              <a:t>cases</a:t>
            </a:r>
            <a:r>
              <a:rPr lang="de-AT" dirty="0"/>
              <a:t>, </a:t>
            </a:r>
            <a:r>
              <a:rPr lang="de-AT" dirty="0" err="1"/>
              <a:t>yet</a:t>
            </a:r>
            <a:r>
              <a:rPr lang="de-AT" dirty="0"/>
              <a:t> </a:t>
            </a:r>
            <a:r>
              <a:rPr lang="de-AT" dirty="0" err="1"/>
              <a:t>it</a:t>
            </a:r>
            <a:r>
              <a:rPr lang="de-AT" dirty="0"/>
              <a:t> was still a </a:t>
            </a:r>
            <a:r>
              <a:rPr lang="de-AT" dirty="0" err="1"/>
              <a:t>bit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an </a:t>
            </a:r>
            <a:r>
              <a:rPr lang="de-AT" dirty="0" err="1"/>
              <a:t>underexplored</a:t>
            </a:r>
            <a:r>
              <a:rPr lang="de-AT" dirty="0"/>
              <a:t> </a:t>
            </a:r>
            <a:r>
              <a:rPr lang="de-AT" dirty="0" err="1"/>
              <a:t>area</a:t>
            </a:r>
            <a:r>
              <a:rPr lang="de-AT" dirty="0"/>
              <a:t> in </a:t>
            </a:r>
            <a:r>
              <a:rPr lang="de-AT" dirty="0" err="1"/>
              <a:t>our</a:t>
            </a:r>
            <a:r>
              <a:rPr lang="de-AT" dirty="0"/>
              <a:t> </a:t>
            </a:r>
            <a:r>
              <a:rPr lang="de-AT" dirty="0" err="1"/>
              <a:t>opinion</a:t>
            </a:r>
            <a:r>
              <a:rPr lang="de-AT" dirty="0"/>
              <a:t>.</a:t>
            </a:r>
          </a:p>
          <a:p>
            <a:r>
              <a:rPr lang="de-AT" dirty="0" err="1"/>
              <a:t>I‘ll</a:t>
            </a:r>
            <a:r>
              <a:rPr lang="de-AT" dirty="0"/>
              <a:t> </a:t>
            </a:r>
            <a:r>
              <a:rPr lang="de-AT" dirty="0" err="1"/>
              <a:t>explain</a:t>
            </a:r>
            <a:r>
              <a:rPr lang="de-AT" dirty="0"/>
              <a:t> </a:t>
            </a:r>
            <a:r>
              <a:rPr lang="de-AT" dirty="0" err="1"/>
              <a:t>later</a:t>
            </a:r>
            <a:r>
              <a:rPr lang="de-AT" dirty="0"/>
              <a:t> in </a:t>
            </a:r>
            <a:r>
              <a:rPr lang="de-AT" dirty="0" err="1"/>
              <a:t>more</a:t>
            </a:r>
            <a:r>
              <a:rPr lang="de-AT" dirty="0"/>
              <a:t> </a:t>
            </a:r>
            <a:r>
              <a:rPr lang="de-AT" dirty="0" err="1"/>
              <a:t>detail</a:t>
            </a:r>
            <a:r>
              <a:rPr lang="de-AT" dirty="0"/>
              <a:t> </a:t>
            </a:r>
            <a:r>
              <a:rPr lang="de-AT" dirty="0" err="1"/>
              <a:t>when</a:t>
            </a:r>
            <a:r>
              <a:rPr lang="de-AT" dirty="0"/>
              <a:t> and </a:t>
            </a:r>
            <a:r>
              <a:rPr lang="de-AT" dirty="0" err="1"/>
              <a:t>how</a:t>
            </a:r>
            <a:r>
              <a:rPr lang="de-AT" dirty="0"/>
              <a:t> </a:t>
            </a:r>
            <a:r>
              <a:rPr lang="de-AT" dirty="0" err="1"/>
              <a:t>parametric</a:t>
            </a:r>
            <a:r>
              <a:rPr lang="de-AT" dirty="0"/>
              <a:t> DR </a:t>
            </a:r>
            <a:r>
              <a:rPr lang="de-AT" dirty="0" err="1"/>
              <a:t>techniqes</a:t>
            </a:r>
            <a:r>
              <a:rPr lang="de-AT" dirty="0"/>
              <a:t> </a:t>
            </a:r>
            <a:r>
              <a:rPr lang="de-AT" dirty="0" err="1"/>
              <a:t>can</a:t>
            </a:r>
            <a:r>
              <a:rPr lang="de-AT" dirty="0"/>
              <a:t> </a:t>
            </a:r>
            <a:r>
              <a:rPr lang="de-AT" dirty="0" err="1"/>
              <a:t>be</a:t>
            </a:r>
            <a:r>
              <a:rPr lang="de-AT" dirty="0"/>
              <a:t> </a:t>
            </a:r>
            <a:r>
              <a:rPr lang="de-AT" dirty="0" err="1"/>
              <a:t>beneficial</a:t>
            </a:r>
            <a:r>
              <a:rPr lang="de-AT" dirty="0"/>
              <a:t>.</a:t>
            </a:r>
          </a:p>
          <a:p>
            <a:r>
              <a:rPr lang="de-AT" dirty="0"/>
              <a:t>Third,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wanted</a:t>
            </a:r>
            <a:r>
              <a:rPr lang="de-AT" dirty="0"/>
              <a:t> </a:t>
            </a:r>
            <a:r>
              <a:rPr lang="de-AT" dirty="0" err="1"/>
              <a:t>users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be</a:t>
            </a:r>
            <a:r>
              <a:rPr lang="de-AT" dirty="0"/>
              <a:t> </a:t>
            </a:r>
            <a:r>
              <a:rPr lang="de-AT" dirty="0" err="1"/>
              <a:t>able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customize </a:t>
            </a:r>
            <a:r>
              <a:rPr lang="de-AT" dirty="0" err="1"/>
              <a:t>these</a:t>
            </a:r>
            <a:r>
              <a:rPr lang="de-AT" dirty="0"/>
              <a:t> </a:t>
            </a:r>
            <a:r>
              <a:rPr lang="de-AT" dirty="0" err="1"/>
              <a:t>techniques</a:t>
            </a:r>
            <a:r>
              <a:rPr lang="de-AT" dirty="0"/>
              <a:t>,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make</a:t>
            </a:r>
            <a:r>
              <a:rPr lang="de-AT" dirty="0"/>
              <a:t> </a:t>
            </a:r>
            <a:r>
              <a:rPr lang="de-AT" dirty="0" err="1"/>
              <a:t>it</a:t>
            </a:r>
            <a:r>
              <a:rPr lang="de-AT" dirty="0"/>
              <a:t> easy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them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experiment</a:t>
            </a:r>
            <a:r>
              <a:rPr lang="de-AT" dirty="0"/>
              <a:t> </a:t>
            </a:r>
            <a:r>
              <a:rPr lang="de-AT" dirty="0" err="1"/>
              <a:t>with</a:t>
            </a:r>
            <a:r>
              <a:rPr lang="de-AT" dirty="0"/>
              <a:t> </a:t>
            </a:r>
            <a:r>
              <a:rPr lang="de-AT" dirty="0" err="1"/>
              <a:t>new</a:t>
            </a:r>
            <a:r>
              <a:rPr lang="de-AT" dirty="0"/>
              <a:t> </a:t>
            </a:r>
            <a:r>
              <a:rPr lang="de-AT" dirty="0" err="1"/>
              <a:t>ideas</a:t>
            </a:r>
            <a:r>
              <a:rPr lang="de-AT" dirty="0"/>
              <a:t>. By </a:t>
            </a:r>
            <a:r>
              <a:rPr lang="de-AT" dirty="0" err="1"/>
              <a:t>the</a:t>
            </a:r>
            <a:r>
              <a:rPr lang="de-AT" dirty="0"/>
              <a:t> end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this</a:t>
            </a:r>
            <a:r>
              <a:rPr lang="de-AT" dirty="0"/>
              <a:t> </a:t>
            </a:r>
            <a:r>
              <a:rPr lang="de-AT" dirty="0" err="1"/>
              <a:t>video</a:t>
            </a:r>
            <a:r>
              <a:rPr lang="de-AT" dirty="0"/>
              <a:t>, </a:t>
            </a:r>
            <a:r>
              <a:rPr lang="de-AT" dirty="0" err="1"/>
              <a:t>you‘ll</a:t>
            </a:r>
            <a:r>
              <a:rPr lang="de-AT" dirty="0"/>
              <a:t> </a:t>
            </a:r>
            <a:r>
              <a:rPr lang="de-AT" dirty="0" err="1"/>
              <a:t>hopefully</a:t>
            </a:r>
            <a:r>
              <a:rPr lang="de-AT" dirty="0"/>
              <a:t> </a:t>
            </a:r>
            <a:r>
              <a:rPr lang="de-AT" dirty="0" err="1"/>
              <a:t>have</a:t>
            </a:r>
            <a:r>
              <a:rPr lang="de-AT" dirty="0"/>
              <a:t> an </a:t>
            </a:r>
            <a:r>
              <a:rPr lang="de-AT" dirty="0" err="1"/>
              <a:t>idea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different </a:t>
            </a:r>
            <a:r>
              <a:rPr lang="de-AT" dirty="0" err="1"/>
              <a:t>customizations</a:t>
            </a:r>
            <a:r>
              <a:rPr lang="de-AT" dirty="0"/>
              <a:t> </a:t>
            </a:r>
            <a:r>
              <a:rPr lang="de-AT" dirty="0" err="1"/>
              <a:t>that</a:t>
            </a:r>
            <a:r>
              <a:rPr lang="de-AT" dirty="0"/>
              <a:t> </a:t>
            </a:r>
            <a:r>
              <a:rPr lang="de-AT" dirty="0" err="1"/>
              <a:t>are</a:t>
            </a:r>
            <a:r>
              <a:rPr lang="de-AT" dirty="0"/>
              <a:t> possible </a:t>
            </a:r>
            <a:r>
              <a:rPr lang="de-AT" dirty="0" err="1"/>
              <a:t>with</a:t>
            </a:r>
            <a:r>
              <a:rPr lang="de-AT" dirty="0"/>
              <a:t> </a:t>
            </a:r>
            <a:r>
              <a:rPr lang="de-AT" dirty="0" err="1"/>
              <a:t>ParaDime</a:t>
            </a:r>
            <a:r>
              <a:rPr lang="de-AT" dirty="0"/>
              <a:t>.</a:t>
            </a:r>
          </a:p>
          <a:p>
            <a:r>
              <a:rPr lang="de-AT" dirty="0" err="1"/>
              <a:t>Finally</a:t>
            </a:r>
            <a:r>
              <a:rPr lang="de-AT" dirty="0"/>
              <a:t>,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wanted</a:t>
            </a:r>
            <a:r>
              <a:rPr lang="de-AT" dirty="0"/>
              <a:t> </a:t>
            </a:r>
            <a:r>
              <a:rPr lang="de-AT" dirty="0" err="1"/>
              <a:t>users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be</a:t>
            </a:r>
            <a:r>
              <a:rPr lang="de-AT" dirty="0"/>
              <a:t> </a:t>
            </a:r>
            <a:r>
              <a:rPr lang="de-AT" dirty="0" err="1"/>
              <a:t>able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share</a:t>
            </a:r>
            <a:r>
              <a:rPr lang="de-AT" dirty="0"/>
              <a:t> and </a:t>
            </a:r>
            <a:r>
              <a:rPr lang="de-AT" dirty="0" err="1"/>
              <a:t>reproduce</a:t>
            </a:r>
            <a:r>
              <a:rPr lang="de-AT" dirty="0"/>
              <a:t> </a:t>
            </a:r>
            <a:r>
              <a:rPr lang="de-AT" dirty="0" err="1"/>
              <a:t>their</a:t>
            </a:r>
            <a:r>
              <a:rPr lang="de-AT" dirty="0"/>
              <a:t> </a:t>
            </a:r>
            <a:r>
              <a:rPr lang="de-AT" dirty="0" err="1"/>
              <a:t>ideas</a:t>
            </a:r>
            <a:r>
              <a:rPr lang="de-AT" dirty="0"/>
              <a:t>. Here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took</a:t>
            </a:r>
            <a:r>
              <a:rPr lang="de-AT" dirty="0"/>
              <a:t> </a:t>
            </a:r>
            <a:r>
              <a:rPr lang="de-AT" dirty="0" err="1"/>
              <a:t>inspiration</a:t>
            </a:r>
            <a:r>
              <a:rPr lang="de-AT" dirty="0"/>
              <a:t> </a:t>
            </a:r>
            <a:r>
              <a:rPr lang="de-AT" dirty="0" err="1"/>
              <a:t>from</a:t>
            </a:r>
            <a:r>
              <a:rPr lang="de-AT" dirty="0"/>
              <a:t> </a:t>
            </a:r>
            <a:r>
              <a:rPr lang="de-AT" dirty="0" err="1"/>
              <a:t>grammars</a:t>
            </a:r>
            <a:r>
              <a:rPr lang="de-AT" dirty="0"/>
              <a:t> </a:t>
            </a:r>
            <a:r>
              <a:rPr lang="de-AT" dirty="0" err="1"/>
              <a:t>that</a:t>
            </a:r>
            <a:r>
              <a:rPr lang="de-AT" dirty="0"/>
              <a:t> </a:t>
            </a:r>
            <a:r>
              <a:rPr lang="de-AT" dirty="0" err="1"/>
              <a:t>have</a:t>
            </a:r>
            <a:r>
              <a:rPr lang="de-AT" dirty="0"/>
              <a:t> </a:t>
            </a:r>
            <a:r>
              <a:rPr lang="de-AT" dirty="0" err="1"/>
              <a:t>become</a:t>
            </a:r>
            <a:r>
              <a:rPr lang="de-AT" dirty="0"/>
              <a:t> </a:t>
            </a:r>
            <a:r>
              <a:rPr lang="de-AT" dirty="0" err="1"/>
              <a:t>quite</a:t>
            </a:r>
            <a:r>
              <a:rPr lang="de-AT" dirty="0"/>
              <a:t> </a:t>
            </a:r>
            <a:r>
              <a:rPr lang="de-AT" dirty="0" err="1"/>
              <a:t>popular</a:t>
            </a:r>
            <a:r>
              <a:rPr lang="de-AT" dirty="0"/>
              <a:t> in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vis</a:t>
            </a:r>
            <a:r>
              <a:rPr lang="de-AT" dirty="0"/>
              <a:t> </a:t>
            </a:r>
            <a:r>
              <a:rPr lang="de-AT" dirty="0" err="1"/>
              <a:t>community</a:t>
            </a:r>
            <a:r>
              <a:rPr lang="de-AT" dirty="0"/>
              <a:t>, so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created</a:t>
            </a:r>
            <a:r>
              <a:rPr lang="de-AT" dirty="0"/>
              <a:t> </a:t>
            </a:r>
            <a:r>
              <a:rPr lang="de-AT" dirty="0" err="1"/>
              <a:t>our</a:t>
            </a:r>
            <a:r>
              <a:rPr lang="de-AT" dirty="0"/>
              <a:t> own </a:t>
            </a:r>
            <a:r>
              <a:rPr lang="de-AT" dirty="0" err="1"/>
              <a:t>grammar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dimensionality</a:t>
            </a:r>
            <a:r>
              <a:rPr lang="de-AT" dirty="0"/>
              <a:t> </a:t>
            </a:r>
            <a:r>
              <a:rPr lang="de-AT" dirty="0" err="1"/>
              <a:t>reduction</a:t>
            </a:r>
            <a:r>
              <a:rPr lang="de-AT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45AAE-9ED3-4569-ABB3-FF40457B18F6}" type="slidenum">
              <a:rPr lang="de-AT" smtClean="0"/>
              <a:t>13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66184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In </a:t>
            </a:r>
            <a:r>
              <a:rPr lang="de-AT" dirty="0" err="1"/>
              <a:t>the</a:t>
            </a:r>
            <a:r>
              <a:rPr lang="de-AT" dirty="0"/>
              <a:t> traditional, non-</a:t>
            </a:r>
            <a:r>
              <a:rPr lang="de-AT" dirty="0" err="1"/>
              <a:t>parametric</a:t>
            </a:r>
            <a:r>
              <a:rPr lang="de-AT" dirty="0"/>
              <a:t> </a:t>
            </a:r>
            <a:r>
              <a:rPr lang="de-AT" dirty="0" err="1"/>
              <a:t>embeddings</a:t>
            </a:r>
            <a:r>
              <a:rPr lang="de-AT" dirty="0"/>
              <a:t> </a:t>
            </a:r>
            <a:r>
              <a:rPr lang="de-AT" dirty="0" err="1"/>
              <a:t>that</a:t>
            </a:r>
            <a:r>
              <a:rPr lang="de-AT" dirty="0"/>
              <a:t> I just </a:t>
            </a:r>
            <a:r>
              <a:rPr lang="de-AT" dirty="0" err="1"/>
              <a:t>talked</a:t>
            </a:r>
            <a:r>
              <a:rPr lang="de-AT" dirty="0"/>
              <a:t> </a:t>
            </a:r>
            <a:r>
              <a:rPr lang="de-AT" dirty="0" err="1"/>
              <a:t>about</a:t>
            </a:r>
            <a:r>
              <a:rPr lang="de-AT" dirty="0"/>
              <a:t>, </a:t>
            </a:r>
            <a:r>
              <a:rPr lang="de-AT" dirty="0" err="1"/>
              <a:t>you</a:t>
            </a:r>
            <a:r>
              <a:rPr lang="de-AT" dirty="0"/>
              <a:t> </a:t>
            </a:r>
            <a:r>
              <a:rPr lang="de-AT" dirty="0" err="1"/>
              <a:t>can</a:t>
            </a:r>
            <a:r>
              <a:rPr lang="de-AT" dirty="0"/>
              <a:t> </a:t>
            </a:r>
            <a:r>
              <a:rPr lang="de-AT" dirty="0" err="1"/>
              <a:t>think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DR </a:t>
            </a:r>
            <a:r>
              <a:rPr lang="de-AT" dirty="0" err="1"/>
              <a:t>process</a:t>
            </a:r>
            <a:r>
              <a:rPr lang="de-AT" dirty="0"/>
              <a:t> </a:t>
            </a:r>
            <a:r>
              <a:rPr lang="de-AT" dirty="0" err="1"/>
              <a:t>as</a:t>
            </a:r>
            <a:r>
              <a:rPr lang="de-AT" dirty="0"/>
              <a:t> a </a:t>
            </a:r>
            <a:r>
              <a:rPr lang="de-AT" dirty="0" err="1"/>
              <a:t>minimization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a </a:t>
            </a:r>
            <a:r>
              <a:rPr lang="de-AT" dirty="0" err="1"/>
              <a:t>loss</a:t>
            </a:r>
            <a:r>
              <a:rPr lang="de-AT" dirty="0"/>
              <a:t> </a:t>
            </a:r>
            <a:r>
              <a:rPr lang="de-AT" dirty="0" err="1"/>
              <a:t>function</a:t>
            </a:r>
            <a:r>
              <a:rPr lang="de-AT" dirty="0"/>
              <a:t> </a:t>
            </a:r>
            <a:r>
              <a:rPr lang="de-AT" dirty="0" err="1"/>
              <a:t>over</a:t>
            </a:r>
            <a:r>
              <a:rPr lang="de-AT" dirty="0"/>
              <a:t> a </a:t>
            </a:r>
            <a:r>
              <a:rPr lang="de-AT" dirty="0" err="1"/>
              <a:t>configuration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points</a:t>
            </a:r>
            <a:r>
              <a:rPr lang="de-AT" dirty="0"/>
              <a:t>.</a:t>
            </a:r>
          </a:p>
          <a:p>
            <a:r>
              <a:rPr lang="de-AT" dirty="0"/>
              <a:t>Here,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x_i</a:t>
            </a:r>
            <a:r>
              <a:rPr lang="de-AT" dirty="0"/>
              <a:t> </a:t>
            </a:r>
            <a:r>
              <a:rPr lang="de-AT" dirty="0" err="1"/>
              <a:t>are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high-dimensional </a:t>
            </a:r>
            <a:r>
              <a:rPr lang="de-AT" dirty="0" err="1"/>
              <a:t>points</a:t>
            </a:r>
            <a:r>
              <a:rPr lang="de-AT" dirty="0"/>
              <a:t>, and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y_i</a:t>
            </a:r>
            <a:r>
              <a:rPr lang="de-AT" dirty="0"/>
              <a:t> </a:t>
            </a:r>
            <a:r>
              <a:rPr lang="de-AT" dirty="0" err="1"/>
              <a:t>are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low</a:t>
            </a:r>
            <a:r>
              <a:rPr lang="de-AT" dirty="0"/>
              <a:t>-dimensional </a:t>
            </a:r>
            <a:r>
              <a:rPr lang="de-AT" dirty="0" err="1"/>
              <a:t>ones</a:t>
            </a:r>
            <a:r>
              <a:rPr lang="de-AT" dirty="0"/>
              <a:t>.</a:t>
            </a:r>
          </a:p>
          <a:p>
            <a:r>
              <a:rPr lang="de-AT" dirty="0" err="1"/>
              <a:t>You</a:t>
            </a:r>
            <a:r>
              <a:rPr lang="de-AT" dirty="0"/>
              <a:t> </a:t>
            </a:r>
            <a:r>
              <a:rPr lang="de-AT" dirty="0" err="1"/>
              <a:t>can</a:t>
            </a:r>
            <a:r>
              <a:rPr lang="de-AT" dirty="0"/>
              <a:t> </a:t>
            </a:r>
            <a:r>
              <a:rPr lang="de-AT" dirty="0" err="1"/>
              <a:t>already</a:t>
            </a:r>
            <a:r>
              <a:rPr lang="de-AT" dirty="0"/>
              <a:t> </a:t>
            </a:r>
            <a:r>
              <a:rPr lang="de-AT" dirty="0" err="1"/>
              <a:t>see</a:t>
            </a:r>
            <a:r>
              <a:rPr lang="de-AT" dirty="0"/>
              <a:t> </a:t>
            </a:r>
            <a:r>
              <a:rPr lang="de-AT" dirty="0" err="1"/>
              <a:t>that</a:t>
            </a:r>
            <a:r>
              <a:rPr lang="de-AT" dirty="0"/>
              <a:t> </a:t>
            </a:r>
            <a:r>
              <a:rPr lang="de-AT" dirty="0" err="1"/>
              <a:t>when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original </a:t>
            </a:r>
            <a:r>
              <a:rPr lang="de-AT" dirty="0" err="1"/>
              <a:t>points</a:t>
            </a:r>
            <a:r>
              <a:rPr lang="de-AT" dirty="0"/>
              <a:t> </a:t>
            </a:r>
            <a:r>
              <a:rPr lang="de-AT" dirty="0" err="1"/>
              <a:t>change</a:t>
            </a:r>
            <a:r>
              <a:rPr lang="de-AT" dirty="0"/>
              <a:t> just a </a:t>
            </a:r>
            <a:r>
              <a:rPr lang="de-AT" dirty="0" err="1"/>
              <a:t>little</a:t>
            </a:r>
            <a:r>
              <a:rPr lang="de-AT" dirty="0"/>
              <a:t> </a:t>
            </a:r>
            <a:r>
              <a:rPr lang="de-AT" dirty="0" err="1"/>
              <a:t>bit</a:t>
            </a:r>
            <a:r>
              <a:rPr lang="de-AT" dirty="0"/>
              <a:t>, </a:t>
            </a:r>
            <a:r>
              <a:rPr lang="de-AT" dirty="0" err="1"/>
              <a:t>or</a:t>
            </a:r>
            <a:r>
              <a:rPr lang="de-AT" dirty="0"/>
              <a:t> </a:t>
            </a:r>
            <a:r>
              <a:rPr lang="de-AT" dirty="0" err="1"/>
              <a:t>when</a:t>
            </a:r>
            <a:r>
              <a:rPr lang="de-AT" dirty="0"/>
              <a:t>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add</a:t>
            </a:r>
            <a:r>
              <a:rPr lang="de-AT" dirty="0"/>
              <a:t> </a:t>
            </a:r>
            <a:r>
              <a:rPr lang="de-AT" dirty="0" err="1"/>
              <a:t>some</a:t>
            </a:r>
            <a:r>
              <a:rPr lang="de-AT" dirty="0"/>
              <a:t> </a:t>
            </a:r>
            <a:r>
              <a:rPr lang="de-AT" dirty="0" err="1"/>
              <a:t>new</a:t>
            </a:r>
            <a:r>
              <a:rPr lang="de-AT" dirty="0"/>
              <a:t> </a:t>
            </a:r>
            <a:r>
              <a:rPr lang="de-AT" dirty="0" err="1"/>
              <a:t>points</a:t>
            </a:r>
            <a:r>
              <a:rPr lang="de-AT" dirty="0"/>
              <a:t>,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have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do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whole</a:t>
            </a:r>
            <a:r>
              <a:rPr lang="de-AT" dirty="0"/>
              <a:t> </a:t>
            </a:r>
            <a:r>
              <a:rPr lang="de-AT" dirty="0" err="1"/>
              <a:t>minimization</a:t>
            </a:r>
            <a:r>
              <a:rPr lang="de-AT" dirty="0"/>
              <a:t> </a:t>
            </a:r>
            <a:r>
              <a:rPr lang="de-AT" dirty="0" err="1"/>
              <a:t>again</a:t>
            </a:r>
            <a:r>
              <a:rPr lang="de-AT" dirty="0"/>
              <a:t>.</a:t>
            </a:r>
          </a:p>
          <a:p>
            <a:endParaRPr lang="de-AT" dirty="0"/>
          </a:p>
          <a:p>
            <a:r>
              <a:rPr lang="de-AT" dirty="0"/>
              <a:t>In </a:t>
            </a:r>
            <a:r>
              <a:rPr lang="de-AT" dirty="0" err="1"/>
              <a:t>paramtric</a:t>
            </a:r>
            <a:r>
              <a:rPr lang="de-AT" dirty="0"/>
              <a:t> </a:t>
            </a:r>
            <a:r>
              <a:rPr lang="de-AT" dirty="0" err="1"/>
              <a:t>embedings</a:t>
            </a:r>
            <a:r>
              <a:rPr lang="de-AT" dirty="0"/>
              <a:t>, in </a:t>
            </a:r>
            <a:r>
              <a:rPr lang="de-AT" dirty="0" err="1"/>
              <a:t>contrast</a:t>
            </a:r>
            <a:r>
              <a:rPr lang="de-AT" dirty="0"/>
              <a:t>,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minimize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same </a:t>
            </a:r>
            <a:r>
              <a:rPr lang="de-AT" dirty="0" err="1"/>
              <a:t>loss</a:t>
            </a:r>
            <a:r>
              <a:rPr lang="de-AT" dirty="0"/>
              <a:t> </a:t>
            </a:r>
            <a:r>
              <a:rPr lang="de-AT" dirty="0" err="1"/>
              <a:t>over</a:t>
            </a:r>
            <a:r>
              <a:rPr lang="de-AT" dirty="0"/>
              <a:t> a </a:t>
            </a:r>
            <a:r>
              <a:rPr lang="de-AT" dirty="0" err="1"/>
              <a:t>family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parametric</a:t>
            </a:r>
            <a:r>
              <a:rPr lang="de-AT" dirty="0"/>
              <a:t> </a:t>
            </a:r>
            <a:r>
              <a:rPr lang="de-AT" dirty="0" err="1"/>
              <a:t>functions</a:t>
            </a:r>
            <a:r>
              <a:rPr lang="de-AT" dirty="0"/>
              <a:t> (</a:t>
            </a:r>
            <a:r>
              <a:rPr lang="de-AT" dirty="0" err="1"/>
              <a:t>here</a:t>
            </a:r>
            <a:r>
              <a:rPr lang="de-AT" dirty="0"/>
              <a:t> </a:t>
            </a:r>
            <a:r>
              <a:rPr lang="de-AT" dirty="0" err="1"/>
              <a:t>capital</a:t>
            </a:r>
            <a:r>
              <a:rPr lang="de-AT" dirty="0"/>
              <a:t> F). These </a:t>
            </a:r>
            <a:r>
              <a:rPr lang="de-AT" dirty="0" err="1"/>
              <a:t>could</a:t>
            </a:r>
            <a:r>
              <a:rPr lang="de-AT" dirty="0"/>
              <a:t> </a:t>
            </a:r>
            <a:r>
              <a:rPr lang="de-AT" dirty="0" err="1"/>
              <a:t>be</a:t>
            </a:r>
            <a:r>
              <a:rPr lang="de-AT" dirty="0"/>
              <a:t> </a:t>
            </a:r>
            <a:r>
              <a:rPr lang="de-AT" dirty="0" err="1"/>
              <a:t>neural</a:t>
            </a:r>
            <a:r>
              <a:rPr lang="de-AT" dirty="0"/>
              <a:t> </a:t>
            </a:r>
            <a:r>
              <a:rPr lang="de-AT" dirty="0" err="1"/>
              <a:t>networks</a:t>
            </a:r>
            <a:r>
              <a:rPr lang="de-AT" dirty="0"/>
              <a:t>,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example</a:t>
            </a:r>
            <a:r>
              <a:rPr lang="de-AT" dirty="0"/>
              <a:t>.</a:t>
            </a:r>
          </a:p>
          <a:p>
            <a:r>
              <a:rPr lang="de-AT" dirty="0"/>
              <a:t>This </a:t>
            </a:r>
            <a:r>
              <a:rPr lang="de-AT" dirty="0" err="1"/>
              <a:t>way</a:t>
            </a:r>
            <a:r>
              <a:rPr lang="de-AT" dirty="0"/>
              <a:t>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obtain</a:t>
            </a:r>
            <a:r>
              <a:rPr lang="de-AT" dirty="0"/>
              <a:t> a </a:t>
            </a:r>
            <a:r>
              <a:rPr lang="de-AT" dirty="0" err="1"/>
              <a:t>function</a:t>
            </a:r>
            <a:r>
              <a:rPr lang="de-AT" dirty="0"/>
              <a:t> (</a:t>
            </a:r>
            <a:r>
              <a:rPr lang="de-AT" dirty="0" err="1"/>
              <a:t>small</a:t>
            </a:r>
            <a:r>
              <a:rPr lang="de-AT" dirty="0"/>
              <a:t> f) </a:t>
            </a:r>
            <a:r>
              <a:rPr lang="de-AT" dirty="0" err="1"/>
              <a:t>that</a:t>
            </a:r>
            <a:r>
              <a:rPr lang="de-AT" dirty="0"/>
              <a:t>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can</a:t>
            </a:r>
            <a:r>
              <a:rPr lang="de-AT" dirty="0"/>
              <a:t> </a:t>
            </a:r>
            <a:r>
              <a:rPr lang="de-AT" dirty="0" err="1"/>
              <a:t>simply</a:t>
            </a:r>
            <a:r>
              <a:rPr lang="de-AT" dirty="0"/>
              <a:t> </a:t>
            </a:r>
            <a:r>
              <a:rPr lang="de-AT" dirty="0" err="1"/>
              <a:t>apply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new</a:t>
            </a:r>
            <a:r>
              <a:rPr lang="de-AT" dirty="0"/>
              <a:t> </a:t>
            </a:r>
            <a:r>
              <a:rPr lang="de-AT" dirty="0" err="1"/>
              <a:t>points</a:t>
            </a:r>
            <a:r>
              <a:rPr lang="de-AT" dirty="0"/>
              <a:t> on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fly</a:t>
            </a:r>
            <a:r>
              <a:rPr lang="de-AT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45AAE-9ED3-4569-ABB3-FF40457B18F6}" type="slidenum">
              <a:rPr lang="de-AT" smtClean="0"/>
              <a:t>14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935800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err="1"/>
              <a:t>Therefoer</a:t>
            </a:r>
            <a:r>
              <a:rPr lang="de-AT" dirty="0"/>
              <a:t>, </a:t>
            </a:r>
            <a:r>
              <a:rPr lang="de-AT" dirty="0" err="1"/>
              <a:t>one</a:t>
            </a:r>
            <a:r>
              <a:rPr lang="de-AT" dirty="0"/>
              <a:t> </a:t>
            </a:r>
            <a:r>
              <a:rPr lang="de-AT" dirty="0" err="1"/>
              <a:t>og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main</a:t>
            </a:r>
            <a:r>
              <a:rPr lang="de-AT" dirty="0"/>
              <a:t> </a:t>
            </a:r>
            <a:r>
              <a:rPr lang="de-AT" dirty="0" err="1"/>
              <a:t>advantages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parametric</a:t>
            </a:r>
            <a:r>
              <a:rPr lang="de-AT" dirty="0"/>
              <a:t> </a:t>
            </a:r>
            <a:r>
              <a:rPr lang="de-AT" dirty="0" err="1"/>
              <a:t>embeddings</a:t>
            </a:r>
            <a:r>
              <a:rPr lang="de-AT" dirty="0"/>
              <a:t> </a:t>
            </a:r>
            <a:r>
              <a:rPr lang="de-AT" dirty="0" err="1"/>
              <a:t>is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built</a:t>
            </a:r>
            <a:r>
              <a:rPr lang="de-AT" dirty="0"/>
              <a:t>-in out-</a:t>
            </a:r>
            <a:r>
              <a:rPr lang="de-AT" dirty="0" err="1"/>
              <a:t>of</a:t>
            </a:r>
            <a:r>
              <a:rPr lang="de-AT" dirty="0"/>
              <a:t>-sample-extension.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can</a:t>
            </a:r>
            <a:r>
              <a:rPr lang="de-AT" dirty="0"/>
              <a:t> </a:t>
            </a:r>
            <a:r>
              <a:rPr lang="de-AT" dirty="0" err="1"/>
              <a:t>obtain</a:t>
            </a:r>
            <a:r>
              <a:rPr lang="de-AT" dirty="0"/>
              <a:t> a </a:t>
            </a:r>
            <a:r>
              <a:rPr lang="de-AT" dirty="0" err="1"/>
              <a:t>function</a:t>
            </a:r>
            <a:r>
              <a:rPr lang="de-AT" dirty="0"/>
              <a:t> </a:t>
            </a:r>
            <a:r>
              <a:rPr lang="de-AT" dirty="0" err="1"/>
              <a:t>that</a:t>
            </a:r>
            <a:r>
              <a:rPr lang="de-AT" dirty="0"/>
              <a:t> </a:t>
            </a:r>
            <a:r>
              <a:rPr lang="de-AT" dirty="0" err="1"/>
              <a:t>performs</a:t>
            </a:r>
            <a:r>
              <a:rPr lang="de-AT" dirty="0"/>
              <a:t> </a:t>
            </a:r>
            <a:r>
              <a:rPr lang="de-AT" dirty="0" err="1"/>
              <a:t>our</a:t>
            </a:r>
            <a:r>
              <a:rPr lang="de-AT" dirty="0"/>
              <a:t> DR </a:t>
            </a:r>
            <a:r>
              <a:rPr lang="de-AT" dirty="0" err="1"/>
              <a:t>from</a:t>
            </a:r>
            <a:r>
              <a:rPr lang="de-AT" dirty="0"/>
              <a:t> a </a:t>
            </a:r>
            <a:r>
              <a:rPr lang="de-AT" dirty="0" err="1"/>
              <a:t>subset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points</a:t>
            </a:r>
            <a:r>
              <a:rPr lang="de-AT" dirty="0"/>
              <a:t> and </a:t>
            </a:r>
            <a:r>
              <a:rPr lang="de-AT" dirty="0" err="1"/>
              <a:t>then</a:t>
            </a:r>
            <a:r>
              <a:rPr lang="de-AT" dirty="0"/>
              <a:t> </a:t>
            </a:r>
            <a:r>
              <a:rPr lang="de-AT" dirty="0" err="1"/>
              <a:t>apply</a:t>
            </a:r>
            <a:r>
              <a:rPr lang="de-AT" dirty="0"/>
              <a:t> </a:t>
            </a:r>
            <a:r>
              <a:rPr lang="de-AT" dirty="0" err="1"/>
              <a:t>it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whole</a:t>
            </a:r>
            <a:r>
              <a:rPr lang="de-AT" dirty="0"/>
              <a:t> </a:t>
            </a:r>
            <a:r>
              <a:rPr lang="de-AT" dirty="0" err="1"/>
              <a:t>dataset</a:t>
            </a:r>
            <a:r>
              <a:rPr lang="de-AT" dirty="0"/>
              <a:t>, </a:t>
            </a:r>
            <a:r>
              <a:rPr lang="de-AT" dirty="0" err="1"/>
              <a:t>as</a:t>
            </a:r>
            <a:r>
              <a:rPr lang="de-AT" dirty="0"/>
              <a:t> </a:t>
            </a:r>
            <a:r>
              <a:rPr lang="de-AT" dirty="0" err="1"/>
              <a:t>seen</a:t>
            </a:r>
            <a:r>
              <a:rPr lang="de-AT" dirty="0"/>
              <a:t> in </a:t>
            </a:r>
            <a:r>
              <a:rPr lang="de-AT" dirty="0" err="1"/>
              <a:t>this</a:t>
            </a:r>
            <a:r>
              <a:rPr lang="de-AT" dirty="0"/>
              <a:t> </a:t>
            </a:r>
            <a:r>
              <a:rPr lang="de-AT" dirty="0" err="1"/>
              <a:t>example</a:t>
            </a:r>
            <a:r>
              <a:rPr lang="de-AT" dirty="0"/>
              <a:t> </a:t>
            </a:r>
            <a:r>
              <a:rPr lang="de-AT" dirty="0" err="1"/>
              <a:t>for</a:t>
            </a:r>
            <a:r>
              <a:rPr lang="de-AT" dirty="0"/>
              <a:t> t-SNE and </a:t>
            </a:r>
            <a:r>
              <a:rPr lang="de-AT" dirty="0" err="1"/>
              <a:t>the</a:t>
            </a:r>
            <a:r>
              <a:rPr lang="de-AT" dirty="0"/>
              <a:t> MNIST </a:t>
            </a:r>
            <a:r>
              <a:rPr lang="de-AT" dirty="0" err="1"/>
              <a:t>handwritten</a:t>
            </a:r>
            <a:r>
              <a:rPr lang="de-AT" dirty="0"/>
              <a:t> </a:t>
            </a:r>
            <a:r>
              <a:rPr lang="de-AT" dirty="0" err="1"/>
              <a:t>digits</a:t>
            </a:r>
            <a:r>
              <a:rPr lang="de-AT" dirty="0"/>
              <a:t> </a:t>
            </a:r>
            <a:r>
              <a:rPr lang="de-AT" dirty="0" err="1"/>
              <a:t>dataset</a:t>
            </a:r>
            <a:r>
              <a:rPr lang="de-AT" dirty="0"/>
              <a:t>.</a:t>
            </a:r>
          </a:p>
          <a:p>
            <a:endParaRPr lang="de-AT" dirty="0"/>
          </a:p>
          <a:p>
            <a:r>
              <a:rPr lang="de-AT" dirty="0" err="1"/>
              <a:t>If</a:t>
            </a:r>
            <a:r>
              <a:rPr lang="de-AT" dirty="0"/>
              <a:t>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choose</a:t>
            </a:r>
            <a:r>
              <a:rPr lang="de-AT" dirty="0"/>
              <a:t> a </a:t>
            </a:r>
            <a:r>
              <a:rPr lang="de-AT" dirty="0" err="1"/>
              <a:t>suitable</a:t>
            </a:r>
            <a:r>
              <a:rPr lang="de-AT" dirty="0"/>
              <a:t> </a:t>
            </a:r>
            <a:r>
              <a:rPr lang="de-AT" dirty="0" err="1"/>
              <a:t>set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functions</a:t>
            </a:r>
            <a:r>
              <a:rPr lang="de-AT" dirty="0"/>
              <a:t>, such </a:t>
            </a:r>
            <a:r>
              <a:rPr lang="de-AT" dirty="0" err="1"/>
              <a:t>as</a:t>
            </a:r>
            <a:r>
              <a:rPr lang="de-AT" dirty="0"/>
              <a:t> </a:t>
            </a:r>
            <a:r>
              <a:rPr lang="de-AT" dirty="0" err="1"/>
              <a:t>neural</a:t>
            </a:r>
            <a:r>
              <a:rPr lang="de-AT" dirty="0"/>
              <a:t> </a:t>
            </a:r>
            <a:r>
              <a:rPr lang="de-AT" dirty="0" err="1"/>
              <a:t>networks</a:t>
            </a:r>
            <a:r>
              <a:rPr lang="de-AT" dirty="0"/>
              <a:t>, </a:t>
            </a:r>
            <a:r>
              <a:rPr lang="de-AT" dirty="0" err="1"/>
              <a:t>these</a:t>
            </a:r>
            <a:r>
              <a:rPr lang="de-AT" dirty="0"/>
              <a:t> </a:t>
            </a:r>
            <a:r>
              <a:rPr lang="de-AT" dirty="0" err="1"/>
              <a:t>functions</a:t>
            </a:r>
            <a:r>
              <a:rPr lang="de-AT" dirty="0"/>
              <a:t> </a:t>
            </a:r>
            <a:r>
              <a:rPr lang="de-AT" dirty="0" err="1"/>
              <a:t>are</a:t>
            </a:r>
            <a:r>
              <a:rPr lang="de-AT" dirty="0"/>
              <a:t> </a:t>
            </a:r>
            <a:r>
              <a:rPr lang="de-AT" dirty="0" err="1"/>
              <a:t>differentiable</a:t>
            </a:r>
            <a:r>
              <a:rPr lang="de-AT" dirty="0"/>
              <a:t>. This </a:t>
            </a:r>
            <a:r>
              <a:rPr lang="de-AT" dirty="0" err="1"/>
              <a:t>means</a:t>
            </a:r>
            <a:r>
              <a:rPr lang="de-AT" dirty="0"/>
              <a:t> </a:t>
            </a:r>
            <a:r>
              <a:rPr lang="de-AT" dirty="0" err="1"/>
              <a:t>that</a:t>
            </a:r>
            <a:r>
              <a:rPr lang="de-AT" dirty="0"/>
              <a:t>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can</a:t>
            </a:r>
            <a:r>
              <a:rPr lang="de-AT" dirty="0"/>
              <a:t> </a:t>
            </a:r>
            <a:r>
              <a:rPr lang="de-AT" dirty="0" err="1"/>
              <a:t>simply</a:t>
            </a:r>
            <a:r>
              <a:rPr lang="de-AT" dirty="0"/>
              <a:t> </a:t>
            </a:r>
            <a:r>
              <a:rPr lang="de-AT" dirty="0" err="1"/>
              <a:t>use</a:t>
            </a:r>
            <a:r>
              <a:rPr lang="de-AT" dirty="0"/>
              <a:t> </a:t>
            </a:r>
            <a:r>
              <a:rPr lang="de-AT" dirty="0" err="1"/>
              <a:t>gradient</a:t>
            </a:r>
            <a:r>
              <a:rPr lang="de-AT" dirty="0"/>
              <a:t> </a:t>
            </a:r>
            <a:r>
              <a:rPr lang="de-AT" dirty="0" err="1"/>
              <a:t>descent</a:t>
            </a:r>
            <a:r>
              <a:rPr lang="de-AT" dirty="0"/>
              <a:t>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minimization</a:t>
            </a:r>
            <a:r>
              <a:rPr lang="de-AT" dirty="0"/>
              <a:t>.</a:t>
            </a:r>
          </a:p>
          <a:p>
            <a:endParaRPr lang="de-AT" dirty="0"/>
          </a:p>
          <a:p>
            <a:r>
              <a:rPr lang="de-AT" dirty="0" err="1"/>
              <a:t>It</a:t>
            </a:r>
            <a:r>
              <a:rPr lang="de-AT" dirty="0"/>
              <a:t> also </a:t>
            </a:r>
            <a:r>
              <a:rPr lang="de-AT" dirty="0" err="1"/>
              <a:t>turns</a:t>
            </a:r>
            <a:r>
              <a:rPr lang="de-AT" dirty="0"/>
              <a:t> out </a:t>
            </a:r>
            <a:r>
              <a:rPr lang="de-AT" dirty="0" err="1"/>
              <a:t>that</a:t>
            </a:r>
            <a:r>
              <a:rPr lang="de-AT" dirty="0"/>
              <a:t> </a:t>
            </a:r>
            <a:r>
              <a:rPr lang="de-AT" dirty="0" err="1"/>
              <a:t>it‘s</a:t>
            </a:r>
            <a:r>
              <a:rPr lang="de-AT" dirty="0"/>
              <a:t> </a:t>
            </a:r>
            <a:r>
              <a:rPr lang="de-AT" dirty="0" err="1"/>
              <a:t>really</a:t>
            </a:r>
            <a:r>
              <a:rPr lang="de-AT" dirty="0"/>
              <a:t> simple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add</a:t>
            </a:r>
            <a:r>
              <a:rPr lang="de-AT" dirty="0"/>
              <a:t> extra </a:t>
            </a:r>
            <a:r>
              <a:rPr lang="de-AT" dirty="0" err="1"/>
              <a:t>loss</a:t>
            </a:r>
            <a:r>
              <a:rPr lang="de-AT" dirty="0"/>
              <a:t> </a:t>
            </a:r>
            <a:r>
              <a:rPr lang="de-AT" dirty="0" err="1"/>
              <a:t>components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original </a:t>
            </a:r>
            <a:r>
              <a:rPr lang="de-AT" dirty="0" err="1"/>
              <a:t>embedding</a:t>
            </a:r>
            <a:r>
              <a:rPr lang="de-AT" dirty="0"/>
              <a:t> </a:t>
            </a:r>
            <a:r>
              <a:rPr lang="de-AT" dirty="0" err="1"/>
              <a:t>losses</a:t>
            </a:r>
            <a:r>
              <a:rPr lang="de-AT" dirty="0"/>
              <a:t>, </a:t>
            </a:r>
            <a:r>
              <a:rPr lang="de-AT" dirty="0" err="1"/>
              <a:t>making</a:t>
            </a:r>
            <a:r>
              <a:rPr lang="de-AT" dirty="0"/>
              <a:t> </a:t>
            </a:r>
            <a:r>
              <a:rPr lang="de-AT" dirty="0" err="1"/>
              <a:t>parametric</a:t>
            </a:r>
            <a:r>
              <a:rPr lang="de-AT" dirty="0"/>
              <a:t> DR </a:t>
            </a:r>
            <a:r>
              <a:rPr lang="de-AT" dirty="0" err="1"/>
              <a:t>easily</a:t>
            </a:r>
            <a:r>
              <a:rPr lang="de-AT" dirty="0"/>
              <a:t> </a:t>
            </a:r>
            <a:r>
              <a:rPr lang="de-AT" dirty="0" err="1"/>
              <a:t>customizable</a:t>
            </a:r>
            <a:r>
              <a:rPr lang="de-AT" dirty="0"/>
              <a:t>.</a:t>
            </a:r>
          </a:p>
          <a:p>
            <a:r>
              <a:rPr lang="de-AT" dirty="0" err="1"/>
              <a:t>I‘ll</a:t>
            </a:r>
            <a:r>
              <a:rPr lang="de-AT" dirty="0"/>
              <a:t> </a:t>
            </a:r>
            <a:r>
              <a:rPr lang="de-AT" dirty="0" err="1"/>
              <a:t>go</a:t>
            </a:r>
            <a:r>
              <a:rPr lang="de-AT" dirty="0"/>
              <a:t> </a:t>
            </a:r>
            <a:r>
              <a:rPr lang="de-AT" dirty="0" err="1"/>
              <a:t>into</a:t>
            </a:r>
            <a:r>
              <a:rPr lang="de-AT" dirty="0"/>
              <a:t> </a:t>
            </a:r>
            <a:r>
              <a:rPr lang="de-AT" dirty="0" err="1"/>
              <a:t>more</a:t>
            </a:r>
            <a:r>
              <a:rPr lang="de-AT" dirty="0"/>
              <a:t> </a:t>
            </a:r>
            <a:r>
              <a:rPr lang="de-AT" dirty="0" err="1"/>
              <a:t>details</a:t>
            </a:r>
            <a:r>
              <a:rPr lang="de-AT" dirty="0"/>
              <a:t> on </a:t>
            </a:r>
            <a:r>
              <a:rPr lang="de-AT" dirty="0" err="1"/>
              <a:t>that</a:t>
            </a:r>
            <a:r>
              <a:rPr lang="de-AT" dirty="0"/>
              <a:t> </a:t>
            </a:r>
            <a:r>
              <a:rPr lang="de-AT" dirty="0" err="1"/>
              <a:t>later</a:t>
            </a:r>
            <a:r>
              <a:rPr lang="de-AT" dirty="0"/>
              <a:t> </a:t>
            </a:r>
            <a:r>
              <a:rPr lang="de-AT" dirty="0" err="1"/>
              <a:t>with</a:t>
            </a:r>
            <a:r>
              <a:rPr lang="de-AT" dirty="0"/>
              <a:t> </a:t>
            </a:r>
            <a:r>
              <a:rPr lang="de-AT" dirty="0" err="1"/>
              <a:t>some</a:t>
            </a:r>
            <a:r>
              <a:rPr lang="de-AT" dirty="0"/>
              <a:t> </a:t>
            </a:r>
            <a:r>
              <a:rPr lang="de-AT" dirty="0" err="1"/>
              <a:t>concrete</a:t>
            </a:r>
            <a:r>
              <a:rPr lang="de-AT" dirty="0"/>
              <a:t> </a:t>
            </a:r>
            <a:r>
              <a:rPr lang="de-AT" dirty="0" err="1"/>
              <a:t>examples</a:t>
            </a:r>
            <a:r>
              <a:rPr lang="de-AT" dirty="0"/>
              <a:t>.</a:t>
            </a:r>
          </a:p>
          <a:p>
            <a:endParaRPr lang="de-AT" dirty="0"/>
          </a:p>
          <a:p>
            <a:r>
              <a:rPr lang="de-AT" dirty="0" err="1"/>
              <a:t>Parametric</a:t>
            </a:r>
            <a:r>
              <a:rPr lang="de-AT" dirty="0"/>
              <a:t> DR also </a:t>
            </a:r>
            <a:r>
              <a:rPr lang="de-AT" dirty="0" err="1"/>
              <a:t>has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advantage</a:t>
            </a:r>
            <a:r>
              <a:rPr lang="de-AT" dirty="0"/>
              <a:t> </a:t>
            </a:r>
            <a:r>
              <a:rPr lang="de-AT" dirty="0" err="1"/>
              <a:t>that</a:t>
            </a:r>
            <a:r>
              <a:rPr lang="de-AT" dirty="0"/>
              <a:t> </a:t>
            </a:r>
            <a:r>
              <a:rPr lang="de-AT" dirty="0" err="1"/>
              <a:t>it</a:t>
            </a:r>
            <a:r>
              <a:rPr lang="de-AT" dirty="0"/>
              <a:t> </a:t>
            </a:r>
            <a:r>
              <a:rPr lang="de-AT" dirty="0" err="1"/>
              <a:t>is</a:t>
            </a:r>
            <a:r>
              <a:rPr lang="de-AT" dirty="0"/>
              <a:t> </a:t>
            </a:r>
            <a:r>
              <a:rPr lang="de-AT" dirty="0" err="1"/>
              <a:t>potentially</a:t>
            </a:r>
            <a:r>
              <a:rPr lang="de-AT" dirty="0"/>
              <a:t> </a:t>
            </a:r>
            <a:r>
              <a:rPr lang="de-AT" dirty="0" err="1"/>
              <a:t>explainable</a:t>
            </a:r>
            <a:r>
              <a:rPr lang="de-AT" dirty="0"/>
              <a:t>.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can</a:t>
            </a:r>
            <a:r>
              <a:rPr lang="de-AT" dirty="0"/>
              <a:t> </a:t>
            </a:r>
            <a:r>
              <a:rPr lang="de-AT" dirty="0" err="1"/>
              <a:t>either</a:t>
            </a:r>
            <a:r>
              <a:rPr lang="de-AT" dirty="0"/>
              <a:t> </a:t>
            </a:r>
            <a:r>
              <a:rPr lang="de-AT" dirty="0" err="1"/>
              <a:t>limit</a:t>
            </a:r>
            <a:r>
              <a:rPr lang="de-AT" dirty="0"/>
              <a:t> </a:t>
            </a:r>
            <a:r>
              <a:rPr lang="de-AT" dirty="0" err="1"/>
              <a:t>ourselves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a </a:t>
            </a:r>
            <a:r>
              <a:rPr lang="de-AT" dirty="0" err="1"/>
              <a:t>set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specific</a:t>
            </a:r>
            <a:r>
              <a:rPr lang="de-AT" dirty="0"/>
              <a:t> </a:t>
            </a:r>
            <a:r>
              <a:rPr lang="de-AT" dirty="0" err="1"/>
              <a:t>white</a:t>
            </a:r>
            <a:r>
              <a:rPr lang="de-AT" dirty="0"/>
              <a:t>-box </a:t>
            </a:r>
            <a:r>
              <a:rPr lang="de-AT" dirty="0" err="1"/>
              <a:t>functions</a:t>
            </a:r>
            <a:r>
              <a:rPr lang="de-AT" dirty="0"/>
              <a:t> </a:t>
            </a:r>
            <a:r>
              <a:rPr lang="de-AT" dirty="0" err="1"/>
              <a:t>that</a:t>
            </a:r>
            <a:r>
              <a:rPr lang="de-AT" dirty="0"/>
              <a:t> </a:t>
            </a:r>
            <a:r>
              <a:rPr lang="de-AT" dirty="0" err="1"/>
              <a:t>are</a:t>
            </a:r>
            <a:r>
              <a:rPr lang="de-AT" dirty="0"/>
              <a:t> </a:t>
            </a:r>
            <a:r>
              <a:rPr lang="de-AT" dirty="0" err="1"/>
              <a:t>intrinsically</a:t>
            </a:r>
            <a:r>
              <a:rPr lang="de-AT" dirty="0"/>
              <a:t> </a:t>
            </a:r>
            <a:r>
              <a:rPr lang="de-AT" dirty="0" err="1"/>
              <a:t>explainable</a:t>
            </a:r>
            <a:r>
              <a:rPr lang="de-AT" dirty="0"/>
              <a:t>.</a:t>
            </a:r>
          </a:p>
          <a:p>
            <a:r>
              <a:rPr lang="de-AT" dirty="0" err="1"/>
              <a:t>Or</a:t>
            </a:r>
            <a:r>
              <a:rPr lang="de-AT" dirty="0"/>
              <a:t>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can</a:t>
            </a:r>
            <a:r>
              <a:rPr lang="de-AT" dirty="0"/>
              <a:t> </a:t>
            </a:r>
            <a:r>
              <a:rPr lang="de-AT" dirty="0" err="1"/>
              <a:t>apply</a:t>
            </a:r>
            <a:r>
              <a:rPr lang="de-AT" dirty="0"/>
              <a:t> </a:t>
            </a:r>
            <a:r>
              <a:rPr lang="de-AT" dirty="0" err="1"/>
              <a:t>any</a:t>
            </a:r>
            <a:r>
              <a:rPr lang="de-AT" dirty="0"/>
              <a:t> </a:t>
            </a:r>
            <a:r>
              <a:rPr lang="de-AT" dirty="0" err="1"/>
              <a:t>existing</a:t>
            </a:r>
            <a:r>
              <a:rPr lang="de-AT" dirty="0"/>
              <a:t> XAI </a:t>
            </a:r>
            <a:r>
              <a:rPr lang="de-AT" dirty="0" err="1"/>
              <a:t>technique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DR </a:t>
            </a:r>
            <a:r>
              <a:rPr lang="de-AT" dirty="0" err="1"/>
              <a:t>that</a:t>
            </a:r>
            <a:r>
              <a:rPr lang="de-AT" dirty="0"/>
              <a:t> </a:t>
            </a:r>
            <a:r>
              <a:rPr lang="de-AT" dirty="0" err="1"/>
              <a:t>has</a:t>
            </a:r>
            <a:r>
              <a:rPr lang="de-AT" dirty="0"/>
              <a:t> </a:t>
            </a:r>
            <a:r>
              <a:rPr lang="de-AT" dirty="0" err="1"/>
              <a:t>been</a:t>
            </a:r>
            <a:r>
              <a:rPr lang="de-AT" dirty="0"/>
              <a:t> </a:t>
            </a:r>
            <a:r>
              <a:rPr lang="de-AT" dirty="0" err="1"/>
              <a:t>developed</a:t>
            </a:r>
            <a:r>
              <a:rPr lang="de-AT" dirty="0"/>
              <a:t>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our</a:t>
            </a:r>
            <a:r>
              <a:rPr lang="de-AT" dirty="0"/>
              <a:t> </a:t>
            </a:r>
            <a:r>
              <a:rPr lang="de-AT" dirty="0" err="1"/>
              <a:t>family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black</a:t>
            </a:r>
            <a:r>
              <a:rPr lang="de-AT" dirty="0"/>
              <a:t>-box </a:t>
            </a:r>
            <a:r>
              <a:rPr lang="de-AT" dirty="0" err="1"/>
              <a:t>functions</a:t>
            </a:r>
            <a:r>
              <a:rPr lang="de-AT" dirty="0"/>
              <a:t>.</a:t>
            </a:r>
          </a:p>
          <a:p>
            <a:r>
              <a:rPr lang="de-AT" dirty="0"/>
              <a:t>In </a:t>
            </a:r>
            <a:r>
              <a:rPr lang="de-AT" dirty="0" err="1"/>
              <a:t>ParaDime</a:t>
            </a:r>
            <a:r>
              <a:rPr lang="de-AT" dirty="0"/>
              <a:t> </a:t>
            </a:r>
            <a:r>
              <a:rPr lang="de-AT" dirty="0" err="1"/>
              <a:t>specifically</a:t>
            </a:r>
            <a:r>
              <a:rPr lang="de-AT" dirty="0"/>
              <a:t>,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can</a:t>
            </a:r>
            <a:r>
              <a:rPr lang="de-AT" dirty="0"/>
              <a:t> </a:t>
            </a:r>
            <a:r>
              <a:rPr lang="de-AT" dirty="0" err="1"/>
              <a:t>use</a:t>
            </a:r>
            <a:r>
              <a:rPr lang="de-AT" dirty="0"/>
              <a:t> </a:t>
            </a:r>
            <a:r>
              <a:rPr lang="de-AT" dirty="0" err="1"/>
              <a:t>any</a:t>
            </a:r>
            <a:r>
              <a:rPr lang="de-AT" dirty="0"/>
              <a:t> XAI </a:t>
            </a:r>
            <a:r>
              <a:rPr lang="de-AT" dirty="0" err="1"/>
              <a:t>method</a:t>
            </a:r>
            <a:r>
              <a:rPr lang="de-AT" dirty="0"/>
              <a:t>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neural</a:t>
            </a:r>
            <a:r>
              <a:rPr lang="de-AT" dirty="0"/>
              <a:t> </a:t>
            </a:r>
            <a:r>
              <a:rPr lang="de-AT" dirty="0" err="1"/>
              <a:t>networks</a:t>
            </a:r>
            <a:r>
              <a:rPr lang="de-AT" dirty="0"/>
              <a:t>.</a:t>
            </a:r>
          </a:p>
          <a:p>
            <a:endParaRPr lang="de-AT" dirty="0"/>
          </a:p>
          <a:p>
            <a:r>
              <a:rPr lang="de-AT" dirty="0" err="1"/>
              <a:t>Finally</a:t>
            </a:r>
            <a:r>
              <a:rPr lang="de-AT" dirty="0"/>
              <a:t>, </a:t>
            </a:r>
            <a:r>
              <a:rPr lang="de-AT" dirty="0" err="1"/>
              <a:t>making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DR </a:t>
            </a:r>
            <a:r>
              <a:rPr lang="de-AT" dirty="0" err="1"/>
              <a:t>parametric</a:t>
            </a:r>
            <a:r>
              <a:rPr lang="de-AT" dirty="0"/>
              <a:t> in </a:t>
            </a:r>
            <a:r>
              <a:rPr lang="de-AT" dirty="0" err="1"/>
              <a:t>this</a:t>
            </a:r>
            <a:r>
              <a:rPr lang="de-AT" dirty="0"/>
              <a:t> </a:t>
            </a:r>
            <a:r>
              <a:rPr lang="de-AT" dirty="0" err="1"/>
              <a:t>way</a:t>
            </a:r>
            <a:r>
              <a:rPr lang="de-AT" dirty="0"/>
              <a:t> </a:t>
            </a:r>
            <a:r>
              <a:rPr lang="de-AT" dirty="0" err="1"/>
              <a:t>allows</a:t>
            </a:r>
            <a:r>
              <a:rPr lang="de-AT" dirty="0"/>
              <a:t> </a:t>
            </a:r>
            <a:r>
              <a:rPr lang="de-AT" dirty="0" err="1"/>
              <a:t>us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use</a:t>
            </a:r>
            <a:r>
              <a:rPr lang="de-AT" dirty="0"/>
              <a:t> modern </a:t>
            </a:r>
            <a:r>
              <a:rPr lang="de-AT" dirty="0" err="1"/>
              <a:t>infrastructure</a:t>
            </a:r>
            <a:r>
              <a:rPr lang="de-AT" dirty="0"/>
              <a:t>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machine</a:t>
            </a:r>
            <a:r>
              <a:rPr lang="de-AT" dirty="0"/>
              <a:t> </a:t>
            </a:r>
            <a:r>
              <a:rPr lang="de-AT" dirty="0" err="1"/>
              <a:t>learning</a:t>
            </a:r>
            <a:r>
              <a:rPr lang="de-AT" dirty="0"/>
              <a:t>, such </a:t>
            </a:r>
            <a:r>
              <a:rPr lang="de-AT" dirty="0" err="1"/>
              <a:t>as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PyTorch</a:t>
            </a:r>
            <a:r>
              <a:rPr lang="de-AT" dirty="0"/>
              <a:t>, </a:t>
            </a:r>
            <a:r>
              <a:rPr lang="de-AT" dirty="0" err="1"/>
              <a:t>TensorFlow</a:t>
            </a:r>
            <a:r>
              <a:rPr lang="de-AT" dirty="0"/>
              <a:t> </a:t>
            </a:r>
            <a:r>
              <a:rPr lang="de-AT" dirty="0" err="1"/>
              <a:t>or</a:t>
            </a:r>
            <a:r>
              <a:rPr lang="de-AT" dirty="0"/>
              <a:t> JAX </a:t>
            </a:r>
            <a:r>
              <a:rPr lang="de-AT" dirty="0" err="1"/>
              <a:t>frameworks</a:t>
            </a:r>
            <a:r>
              <a:rPr lang="de-AT" dirty="0"/>
              <a:t>.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ParaDime</a:t>
            </a:r>
            <a:r>
              <a:rPr lang="de-AT" dirty="0"/>
              <a:t>,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chose</a:t>
            </a:r>
            <a:r>
              <a:rPr lang="de-AT" dirty="0"/>
              <a:t> </a:t>
            </a:r>
            <a:r>
              <a:rPr lang="de-AT" dirty="0" err="1"/>
              <a:t>PyTorch</a:t>
            </a:r>
            <a:r>
              <a:rPr lang="de-AT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45AAE-9ED3-4569-ABB3-FF40457B18F6}" type="slidenum">
              <a:rPr lang="de-AT" smtClean="0"/>
              <a:t>15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522940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dirty="0"/>
              <a:t>I </a:t>
            </a:r>
            <a:r>
              <a:rPr lang="de-AT" dirty="0" err="1"/>
              <a:t>want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start</a:t>
            </a:r>
            <a:r>
              <a:rPr lang="de-AT" dirty="0"/>
              <a:t> </a:t>
            </a:r>
            <a:r>
              <a:rPr lang="de-AT" dirty="0" err="1"/>
              <a:t>with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general</a:t>
            </a:r>
            <a:r>
              <a:rPr lang="de-AT" dirty="0"/>
              <a:t> </a:t>
            </a:r>
            <a:r>
              <a:rPr lang="de-AT" dirty="0" err="1"/>
              <a:t>motivation</a:t>
            </a:r>
            <a:r>
              <a:rPr lang="de-AT" dirty="0"/>
              <a:t> </a:t>
            </a:r>
            <a:r>
              <a:rPr lang="de-AT" dirty="0" err="1"/>
              <a:t>behind</a:t>
            </a:r>
            <a:r>
              <a:rPr lang="de-AT" dirty="0"/>
              <a:t> </a:t>
            </a:r>
            <a:r>
              <a:rPr lang="de-AT" dirty="0" err="1"/>
              <a:t>our</a:t>
            </a:r>
            <a:r>
              <a:rPr lang="de-AT" dirty="0"/>
              <a:t> </a:t>
            </a:r>
            <a:r>
              <a:rPr lang="de-AT" dirty="0" err="1"/>
              <a:t>work</a:t>
            </a:r>
            <a:r>
              <a:rPr lang="de-AT" dirty="0"/>
              <a:t>. </a:t>
            </a:r>
            <a:r>
              <a:rPr lang="de-AT" dirty="0" err="1"/>
              <a:t>ParaDime</a:t>
            </a:r>
            <a:r>
              <a:rPr lang="de-AT" dirty="0"/>
              <a:t> </a:t>
            </a:r>
            <a:r>
              <a:rPr lang="de-AT" dirty="0" err="1"/>
              <a:t>is</a:t>
            </a:r>
            <a:r>
              <a:rPr lang="de-AT" dirty="0"/>
              <a:t> a </a:t>
            </a:r>
            <a:r>
              <a:rPr lang="de-AT" dirty="0" err="1"/>
              <a:t>framework</a:t>
            </a:r>
            <a:r>
              <a:rPr lang="de-AT" dirty="0"/>
              <a:t>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parametric</a:t>
            </a:r>
            <a:r>
              <a:rPr lang="de-AT" dirty="0"/>
              <a:t> </a:t>
            </a:r>
            <a:r>
              <a:rPr lang="de-AT" dirty="0" err="1"/>
              <a:t>dimensionality</a:t>
            </a:r>
            <a:r>
              <a:rPr lang="de-AT" dirty="0"/>
              <a:t> </a:t>
            </a:r>
            <a:r>
              <a:rPr lang="de-AT" dirty="0" err="1"/>
              <a:t>reduction</a:t>
            </a:r>
            <a:r>
              <a:rPr lang="de-AT" dirty="0"/>
              <a:t>. </a:t>
            </a:r>
            <a:r>
              <a:rPr lang="de-AT" dirty="0" err="1"/>
              <a:t>Because</a:t>
            </a:r>
            <a:r>
              <a:rPr lang="de-AT" dirty="0"/>
              <a:t> </a:t>
            </a:r>
            <a:r>
              <a:rPr lang="de-AT" dirty="0" err="1"/>
              <a:t>dimensionality</a:t>
            </a:r>
            <a:r>
              <a:rPr lang="de-AT" dirty="0"/>
              <a:t> </a:t>
            </a:r>
            <a:r>
              <a:rPr lang="de-AT" dirty="0" err="1"/>
              <a:t>reduction</a:t>
            </a:r>
            <a:r>
              <a:rPr lang="de-AT" dirty="0"/>
              <a:t> </a:t>
            </a:r>
            <a:r>
              <a:rPr lang="de-AT" dirty="0" err="1"/>
              <a:t>is</a:t>
            </a:r>
            <a:r>
              <a:rPr lang="de-AT" dirty="0"/>
              <a:t> </a:t>
            </a:r>
            <a:r>
              <a:rPr lang="de-AT" dirty="0" err="1"/>
              <a:t>quite</a:t>
            </a:r>
            <a:r>
              <a:rPr lang="de-AT" dirty="0"/>
              <a:t> a </a:t>
            </a:r>
            <a:r>
              <a:rPr lang="de-AT" dirty="0" err="1"/>
              <a:t>mouthful</a:t>
            </a:r>
            <a:r>
              <a:rPr lang="de-AT" dirty="0"/>
              <a:t>, </a:t>
            </a:r>
            <a:r>
              <a:rPr lang="de-AT" dirty="0" err="1"/>
              <a:t>I‘ll</a:t>
            </a:r>
            <a:r>
              <a:rPr lang="de-AT" dirty="0"/>
              <a:t> </a:t>
            </a:r>
            <a:r>
              <a:rPr lang="de-AT" dirty="0" err="1"/>
              <a:t>be</a:t>
            </a:r>
            <a:r>
              <a:rPr lang="de-AT" dirty="0"/>
              <a:t> </a:t>
            </a:r>
            <a:r>
              <a:rPr lang="de-AT" dirty="0" err="1"/>
              <a:t>mostly</a:t>
            </a:r>
            <a:r>
              <a:rPr lang="de-AT" dirty="0"/>
              <a:t> </a:t>
            </a:r>
            <a:r>
              <a:rPr lang="de-AT" dirty="0" err="1"/>
              <a:t>calling</a:t>
            </a:r>
            <a:r>
              <a:rPr lang="de-AT" dirty="0"/>
              <a:t> </a:t>
            </a:r>
            <a:r>
              <a:rPr lang="de-AT" dirty="0" err="1"/>
              <a:t>it</a:t>
            </a:r>
            <a:r>
              <a:rPr lang="de-AT" dirty="0"/>
              <a:t> DR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rest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presentation</a:t>
            </a:r>
            <a:r>
              <a:rPr lang="de-AT" dirty="0"/>
              <a:t>.</a:t>
            </a:r>
          </a:p>
          <a:p>
            <a:r>
              <a:rPr lang="de-AT" dirty="0"/>
              <a:t>The </a:t>
            </a:r>
            <a:r>
              <a:rPr lang="de-AT" dirty="0" err="1"/>
              <a:t>development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ParaDime</a:t>
            </a:r>
            <a:r>
              <a:rPr lang="de-AT" dirty="0"/>
              <a:t> was </a:t>
            </a:r>
            <a:r>
              <a:rPr lang="de-AT" dirty="0" err="1"/>
              <a:t>guided</a:t>
            </a:r>
            <a:r>
              <a:rPr lang="de-AT" dirty="0"/>
              <a:t> </a:t>
            </a:r>
            <a:r>
              <a:rPr lang="de-AT" dirty="0" err="1"/>
              <a:t>by</a:t>
            </a:r>
            <a:r>
              <a:rPr lang="de-AT" dirty="0"/>
              <a:t> </a:t>
            </a:r>
            <a:r>
              <a:rPr lang="de-AT" dirty="0" err="1"/>
              <a:t>four</a:t>
            </a:r>
            <a:r>
              <a:rPr lang="de-AT" dirty="0"/>
              <a:t> </a:t>
            </a:r>
            <a:r>
              <a:rPr lang="de-AT" dirty="0" err="1"/>
              <a:t>principles</a:t>
            </a:r>
            <a:r>
              <a:rPr lang="de-AT" dirty="0"/>
              <a:t>.</a:t>
            </a:r>
          </a:p>
          <a:p>
            <a:r>
              <a:rPr lang="de-AT" dirty="0"/>
              <a:t>First,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wanted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unify</a:t>
            </a:r>
            <a:r>
              <a:rPr lang="de-AT" dirty="0"/>
              <a:t> </a:t>
            </a:r>
            <a:r>
              <a:rPr lang="de-AT" dirty="0" err="1"/>
              <a:t>existing</a:t>
            </a:r>
            <a:r>
              <a:rPr lang="de-AT" dirty="0"/>
              <a:t> DR </a:t>
            </a:r>
            <a:r>
              <a:rPr lang="de-AT" dirty="0" err="1"/>
              <a:t>techniques</a:t>
            </a:r>
            <a:r>
              <a:rPr lang="de-AT" dirty="0"/>
              <a:t>.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had</a:t>
            </a:r>
            <a:r>
              <a:rPr lang="de-AT" dirty="0"/>
              <a:t> </a:t>
            </a:r>
            <a:r>
              <a:rPr lang="de-AT" dirty="0" err="1"/>
              <a:t>noticed</a:t>
            </a:r>
            <a:r>
              <a:rPr lang="de-AT" dirty="0"/>
              <a:t> </a:t>
            </a:r>
            <a:r>
              <a:rPr lang="de-AT" dirty="0" err="1"/>
              <a:t>that</a:t>
            </a:r>
            <a:r>
              <a:rPr lang="de-AT" dirty="0"/>
              <a:t> </a:t>
            </a:r>
            <a:r>
              <a:rPr lang="de-AT" dirty="0" err="1"/>
              <a:t>some</a:t>
            </a:r>
            <a:r>
              <a:rPr lang="de-AT" dirty="0"/>
              <a:t> </a:t>
            </a:r>
            <a:r>
              <a:rPr lang="de-AT" dirty="0" err="1"/>
              <a:t>existing</a:t>
            </a:r>
            <a:r>
              <a:rPr lang="de-AT" dirty="0"/>
              <a:t> </a:t>
            </a:r>
            <a:r>
              <a:rPr lang="de-AT" dirty="0" err="1"/>
              <a:t>techniques</a:t>
            </a:r>
            <a:r>
              <a:rPr lang="de-AT" dirty="0"/>
              <a:t> </a:t>
            </a:r>
            <a:r>
              <a:rPr lang="de-AT" dirty="0" err="1"/>
              <a:t>share</a:t>
            </a:r>
            <a:r>
              <a:rPr lang="de-AT" dirty="0"/>
              <a:t> a </a:t>
            </a:r>
            <a:r>
              <a:rPr lang="de-AT" dirty="0" err="1"/>
              <a:t>lot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ideas</a:t>
            </a:r>
            <a:r>
              <a:rPr lang="de-AT" dirty="0"/>
              <a:t> and </a:t>
            </a:r>
            <a:r>
              <a:rPr lang="de-AT" dirty="0" err="1"/>
              <a:t>principles</a:t>
            </a:r>
            <a:r>
              <a:rPr lang="de-AT" dirty="0"/>
              <a:t> </a:t>
            </a:r>
            <a:r>
              <a:rPr lang="de-AT" dirty="0" err="1"/>
              <a:t>with</a:t>
            </a:r>
            <a:r>
              <a:rPr lang="de-AT" dirty="0"/>
              <a:t> </a:t>
            </a:r>
            <a:r>
              <a:rPr lang="de-AT" dirty="0" err="1"/>
              <a:t>each</a:t>
            </a:r>
            <a:r>
              <a:rPr lang="de-AT" dirty="0"/>
              <a:t> </a:t>
            </a:r>
            <a:r>
              <a:rPr lang="de-AT" dirty="0" err="1"/>
              <a:t>other</a:t>
            </a:r>
            <a:r>
              <a:rPr lang="de-AT" dirty="0"/>
              <a:t>, and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wanted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provide</a:t>
            </a:r>
            <a:r>
              <a:rPr lang="de-AT" dirty="0"/>
              <a:t> a </a:t>
            </a:r>
            <a:r>
              <a:rPr lang="de-AT" dirty="0" err="1"/>
              <a:t>common</a:t>
            </a:r>
            <a:r>
              <a:rPr lang="de-AT" dirty="0"/>
              <a:t> </a:t>
            </a:r>
            <a:r>
              <a:rPr lang="de-AT" dirty="0" err="1"/>
              <a:t>framework</a:t>
            </a:r>
            <a:r>
              <a:rPr lang="de-AT" dirty="0"/>
              <a:t>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them</a:t>
            </a:r>
            <a:r>
              <a:rPr lang="de-AT" dirty="0"/>
              <a:t>.</a:t>
            </a:r>
          </a:p>
          <a:p>
            <a:r>
              <a:rPr lang="de-AT" dirty="0"/>
              <a:t>Second,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wanted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extend</a:t>
            </a:r>
            <a:r>
              <a:rPr lang="de-AT" dirty="0"/>
              <a:t> </a:t>
            </a:r>
            <a:r>
              <a:rPr lang="de-AT" dirty="0" err="1"/>
              <a:t>these</a:t>
            </a:r>
            <a:r>
              <a:rPr lang="de-AT" dirty="0"/>
              <a:t> </a:t>
            </a:r>
            <a:r>
              <a:rPr lang="de-AT" dirty="0" err="1"/>
              <a:t>techniques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be</a:t>
            </a:r>
            <a:r>
              <a:rPr lang="de-AT" dirty="0"/>
              <a:t> </a:t>
            </a:r>
            <a:r>
              <a:rPr lang="de-AT" dirty="0" err="1"/>
              <a:t>parametric</a:t>
            </a:r>
            <a:r>
              <a:rPr lang="de-AT" dirty="0"/>
              <a:t>.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found</a:t>
            </a:r>
            <a:r>
              <a:rPr lang="de-AT" dirty="0"/>
              <a:t> </a:t>
            </a:r>
            <a:r>
              <a:rPr lang="de-AT" dirty="0" err="1"/>
              <a:t>that</a:t>
            </a:r>
            <a:r>
              <a:rPr lang="de-AT" dirty="0"/>
              <a:t> </a:t>
            </a:r>
            <a:r>
              <a:rPr lang="de-AT" dirty="0" err="1"/>
              <a:t>parametric</a:t>
            </a:r>
            <a:r>
              <a:rPr lang="de-AT" dirty="0"/>
              <a:t> </a:t>
            </a:r>
            <a:r>
              <a:rPr lang="de-AT" dirty="0" err="1"/>
              <a:t>extensions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DR </a:t>
            </a:r>
            <a:r>
              <a:rPr lang="de-AT" dirty="0" err="1"/>
              <a:t>techniques</a:t>
            </a:r>
            <a:r>
              <a:rPr lang="de-AT" dirty="0"/>
              <a:t> </a:t>
            </a:r>
            <a:r>
              <a:rPr lang="de-AT" dirty="0" err="1"/>
              <a:t>can</a:t>
            </a:r>
            <a:r>
              <a:rPr lang="de-AT" dirty="0"/>
              <a:t> </a:t>
            </a:r>
            <a:r>
              <a:rPr lang="de-AT" dirty="0" err="1"/>
              <a:t>be</a:t>
            </a:r>
            <a:r>
              <a:rPr lang="de-AT" dirty="0"/>
              <a:t> </a:t>
            </a:r>
            <a:r>
              <a:rPr lang="de-AT" dirty="0" err="1"/>
              <a:t>quite</a:t>
            </a:r>
            <a:r>
              <a:rPr lang="de-AT" dirty="0"/>
              <a:t> </a:t>
            </a:r>
            <a:r>
              <a:rPr lang="de-AT" dirty="0" err="1"/>
              <a:t>handy</a:t>
            </a:r>
            <a:r>
              <a:rPr lang="de-AT" dirty="0"/>
              <a:t> in </a:t>
            </a:r>
            <a:r>
              <a:rPr lang="de-AT" dirty="0" err="1"/>
              <a:t>some</a:t>
            </a:r>
            <a:r>
              <a:rPr lang="de-AT" dirty="0"/>
              <a:t> </a:t>
            </a:r>
            <a:r>
              <a:rPr lang="de-AT" dirty="0" err="1"/>
              <a:t>cases</a:t>
            </a:r>
            <a:r>
              <a:rPr lang="de-AT" dirty="0"/>
              <a:t>, </a:t>
            </a:r>
            <a:r>
              <a:rPr lang="de-AT" dirty="0" err="1"/>
              <a:t>yet</a:t>
            </a:r>
            <a:r>
              <a:rPr lang="de-AT" dirty="0"/>
              <a:t> </a:t>
            </a:r>
            <a:r>
              <a:rPr lang="de-AT" dirty="0" err="1"/>
              <a:t>it</a:t>
            </a:r>
            <a:r>
              <a:rPr lang="de-AT" dirty="0"/>
              <a:t> was still a </a:t>
            </a:r>
            <a:r>
              <a:rPr lang="de-AT" dirty="0" err="1"/>
              <a:t>bit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an </a:t>
            </a:r>
            <a:r>
              <a:rPr lang="de-AT" dirty="0" err="1"/>
              <a:t>underexplored</a:t>
            </a:r>
            <a:r>
              <a:rPr lang="de-AT" dirty="0"/>
              <a:t> </a:t>
            </a:r>
            <a:r>
              <a:rPr lang="de-AT" dirty="0" err="1"/>
              <a:t>area</a:t>
            </a:r>
            <a:r>
              <a:rPr lang="de-AT" dirty="0"/>
              <a:t> in </a:t>
            </a:r>
            <a:r>
              <a:rPr lang="de-AT" dirty="0" err="1"/>
              <a:t>our</a:t>
            </a:r>
            <a:r>
              <a:rPr lang="de-AT" dirty="0"/>
              <a:t> </a:t>
            </a:r>
            <a:r>
              <a:rPr lang="de-AT" dirty="0" err="1"/>
              <a:t>opinion</a:t>
            </a:r>
            <a:r>
              <a:rPr lang="de-AT" dirty="0"/>
              <a:t>.</a:t>
            </a:r>
          </a:p>
          <a:p>
            <a:r>
              <a:rPr lang="de-AT" dirty="0" err="1"/>
              <a:t>I‘ll</a:t>
            </a:r>
            <a:r>
              <a:rPr lang="de-AT" dirty="0"/>
              <a:t> </a:t>
            </a:r>
            <a:r>
              <a:rPr lang="de-AT" dirty="0" err="1"/>
              <a:t>explain</a:t>
            </a:r>
            <a:r>
              <a:rPr lang="de-AT" dirty="0"/>
              <a:t> </a:t>
            </a:r>
            <a:r>
              <a:rPr lang="de-AT" dirty="0" err="1"/>
              <a:t>later</a:t>
            </a:r>
            <a:r>
              <a:rPr lang="de-AT" dirty="0"/>
              <a:t> in </a:t>
            </a:r>
            <a:r>
              <a:rPr lang="de-AT" dirty="0" err="1"/>
              <a:t>more</a:t>
            </a:r>
            <a:r>
              <a:rPr lang="de-AT" dirty="0"/>
              <a:t> </a:t>
            </a:r>
            <a:r>
              <a:rPr lang="de-AT" dirty="0" err="1"/>
              <a:t>detail</a:t>
            </a:r>
            <a:r>
              <a:rPr lang="de-AT" dirty="0"/>
              <a:t> </a:t>
            </a:r>
            <a:r>
              <a:rPr lang="de-AT" dirty="0" err="1"/>
              <a:t>when</a:t>
            </a:r>
            <a:r>
              <a:rPr lang="de-AT" dirty="0"/>
              <a:t> and </a:t>
            </a:r>
            <a:r>
              <a:rPr lang="de-AT" dirty="0" err="1"/>
              <a:t>how</a:t>
            </a:r>
            <a:r>
              <a:rPr lang="de-AT" dirty="0"/>
              <a:t> </a:t>
            </a:r>
            <a:r>
              <a:rPr lang="de-AT" dirty="0" err="1"/>
              <a:t>parametric</a:t>
            </a:r>
            <a:r>
              <a:rPr lang="de-AT" dirty="0"/>
              <a:t> DR </a:t>
            </a:r>
            <a:r>
              <a:rPr lang="de-AT" dirty="0" err="1"/>
              <a:t>techniqes</a:t>
            </a:r>
            <a:r>
              <a:rPr lang="de-AT" dirty="0"/>
              <a:t> </a:t>
            </a:r>
            <a:r>
              <a:rPr lang="de-AT" dirty="0" err="1"/>
              <a:t>can</a:t>
            </a:r>
            <a:r>
              <a:rPr lang="de-AT" dirty="0"/>
              <a:t> </a:t>
            </a:r>
            <a:r>
              <a:rPr lang="de-AT" dirty="0" err="1"/>
              <a:t>be</a:t>
            </a:r>
            <a:r>
              <a:rPr lang="de-AT" dirty="0"/>
              <a:t> </a:t>
            </a:r>
            <a:r>
              <a:rPr lang="de-AT" dirty="0" err="1"/>
              <a:t>beneficial</a:t>
            </a:r>
            <a:r>
              <a:rPr lang="de-AT" dirty="0"/>
              <a:t>.</a:t>
            </a:r>
          </a:p>
          <a:p>
            <a:r>
              <a:rPr lang="de-AT" dirty="0"/>
              <a:t>Third,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wanted</a:t>
            </a:r>
            <a:r>
              <a:rPr lang="de-AT" dirty="0"/>
              <a:t> </a:t>
            </a:r>
            <a:r>
              <a:rPr lang="de-AT" dirty="0" err="1"/>
              <a:t>users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be</a:t>
            </a:r>
            <a:r>
              <a:rPr lang="de-AT" dirty="0"/>
              <a:t> </a:t>
            </a:r>
            <a:r>
              <a:rPr lang="de-AT" dirty="0" err="1"/>
              <a:t>able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customize </a:t>
            </a:r>
            <a:r>
              <a:rPr lang="de-AT" dirty="0" err="1"/>
              <a:t>these</a:t>
            </a:r>
            <a:r>
              <a:rPr lang="de-AT" dirty="0"/>
              <a:t> </a:t>
            </a:r>
            <a:r>
              <a:rPr lang="de-AT" dirty="0" err="1"/>
              <a:t>techniques</a:t>
            </a:r>
            <a:r>
              <a:rPr lang="de-AT" dirty="0"/>
              <a:t>,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make</a:t>
            </a:r>
            <a:r>
              <a:rPr lang="de-AT" dirty="0"/>
              <a:t> </a:t>
            </a:r>
            <a:r>
              <a:rPr lang="de-AT" dirty="0" err="1"/>
              <a:t>it</a:t>
            </a:r>
            <a:r>
              <a:rPr lang="de-AT" dirty="0"/>
              <a:t> easy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them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experiment</a:t>
            </a:r>
            <a:r>
              <a:rPr lang="de-AT" dirty="0"/>
              <a:t> </a:t>
            </a:r>
            <a:r>
              <a:rPr lang="de-AT" dirty="0" err="1"/>
              <a:t>with</a:t>
            </a:r>
            <a:r>
              <a:rPr lang="de-AT" dirty="0"/>
              <a:t> </a:t>
            </a:r>
            <a:r>
              <a:rPr lang="de-AT" dirty="0" err="1"/>
              <a:t>new</a:t>
            </a:r>
            <a:r>
              <a:rPr lang="de-AT" dirty="0"/>
              <a:t> </a:t>
            </a:r>
            <a:r>
              <a:rPr lang="de-AT" dirty="0" err="1"/>
              <a:t>ideas</a:t>
            </a:r>
            <a:r>
              <a:rPr lang="de-AT" dirty="0"/>
              <a:t>. By </a:t>
            </a:r>
            <a:r>
              <a:rPr lang="de-AT" dirty="0" err="1"/>
              <a:t>the</a:t>
            </a:r>
            <a:r>
              <a:rPr lang="de-AT" dirty="0"/>
              <a:t> end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this</a:t>
            </a:r>
            <a:r>
              <a:rPr lang="de-AT" dirty="0"/>
              <a:t> </a:t>
            </a:r>
            <a:r>
              <a:rPr lang="de-AT" dirty="0" err="1"/>
              <a:t>video</a:t>
            </a:r>
            <a:r>
              <a:rPr lang="de-AT" dirty="0"/>
              <a:t>, </a:t>
            </a:r>
            <a:r>
              <a:rPr lang="de-AT" dirty="0" err="1"/>
              <a:t>you‘ll</a:t>
            </a:r>
            <a:r>
              <a:rPr lang="de-AT" dirty="0"/>
              <a:t> </a:t>
            </a:r>
            <a:r>
              <a:rPr lang="de-AT" dirty="0" err="1"/>
              <a:t>hopefully</a:t>
            </a:r>
            <a:r>
              <a:rPr lang="de-AT" dirty="0"/>
              <a:t> </a:t>
            </a:r>
            <a:r>
              <a:rPr lang="de-AT" dirty="0" err="1"/>
              <a:t>have</a:t>
            </a:r>
            <a:r>
              <a:rPr lang="de-AT" dirty="0"/>
              <a:t> an </a:t>
            </a:r>
            <a:r>
              <a:rPr lang="de-AT" dirty="0" err="1"/>
              <a:t>idea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different </a:t>
            </a:r>
            <a:r>
              <a:rPr lang="de-AT" dirty="0" err="1"/>
              <a:t>customizations</a:t>
            </a:r>
            <a:r>
              <a:rPr lang="de-AT" dirty="0"/>
              <a:t> </a:t>
            </a:r>
            <a:r>
              <a:rPr lang="de-AT" dirty="0" err="1"/>
              <a:t>that</a:t>
            </a:r>
            <a:r>
              <a:rPr lang="de-AT" dirty="0"/>
              <a:t> </a:t>
            </a:r>
            <a:r>
              <a:rPr lang="de-AT" dirty="0" err="1"/>
              <a:t>are</a:t>
            </a:r>
            <a:r>
              <a:rPr lang="de-AT" dirty="0"/>
              <a:t> possible </a:t>
            </a:r>
            <a:r>
              <a:rPr lang="de-AT" dirty="0" err="1"/>
              <a:t>with</a:t>
            </a:r>
            <a:r>
              <a:rPr lang="de-AT" dirty="0"/>
              <a:t> </a:t>
            </a:r>
            <a:r>
              <a:rPr lang="de-AT" dirty="0" err="1"/>
              <a:t>ParaDime</a:t>
            </a:r>
            <a:r>
              <a:rPr lang="de-AT" dirty="0"/>
              <a:t>.</a:t>
            </a:r>
          </a:p>
          <a:p>
            <a:r>
              <a:rPr lang="de-AT" dirty="0" err="1"/>
              <a:t>Finally</a:t>
            </a:r>
            <a:r>
              <a:rPr lang="de-AT" dirty="0"/>
              <a:t>,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wanted</a:t>
            </a:r>
            <a:r>
              <a:rPr lang="de-AT" dirty="0"/>
              <a:t> </a:t>
            </a:r>
            <a:r>
              <a:rPr lang="de-AT" dirty="0" err="1"/>
              <a:t>users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be</a:t>
            </a:r>
            <a:r>
              <a:rPr lang="de-AT" dirty="0"/>
              <a:t> </a:t>
            </a:r>
            <a:r>
              <a:rPr lang="de-AT" dirty="0" err="1"/>
              <a:t>able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share</a:t>
            </a:r>
            <a:r>
              <a:rPr lang="de-AT" dirty="0"/>
              <a:t> and </a:t>
            </a:r>
            <a:r>
              <a:rPr lang="de-AT" dirty="0" err="1"/>
              <a:t>reproduce</a:t>
            </a:r>
            <a:r>
              <a:rPr lang="de-AT" dirty="0"/>
              <a:t> </a:t>
            </a:r>
            <a:r>
              <a:rPr lang="de-AT" dirty="0" err="1"/>
              <a:t>their</a:t>
            </a:r>
            <a:r>
              <a:rPr lang="de-AT" dirty="0"/>
              <a:t> </a:t>
            </a:r>
            <a:r>
              <a:rPr lang="de-AT" dirty="0" err="1"/>
              <a:t>ideas</a:t>
            </a:r>
            <a:r>
              <a:rPr lang="de-AT" dirty="0"/>
              <a:t>. Here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took</a:t>
            </a:r>
            <a:r>
              <a:rPr lang="de-AT" dirty="0"/>
              <a:t> </a:t>
            </a:r>
            <a:r>
              <a:rPr lang="de-AT" dirty="0" err="1"/>
              <a:t>inspiration</a:t>
            </a:r>
            <a:r>
              <a:rPr lang="de-AT" dirty="0"/>
              <a:t> </a:t>
            </a:r>
            <a:r>
              <a:rPr lang="de-AT" dirty="0" err="1"/>
              <a:t>from</a:t>
            </a:r>
            <a:r>
              <a:rPr lang="de-AT" dirty="0"/>
              <a:t> </a:t>
            </a:r>
            <a:r>
              <a:rPr lang="de-AT" dirty="0" err="1"/>
              <a:t>grammars</a:t>
            </a:r>
            <a:r>
              <a:rPr lang="de-AT" dirty="0"/>
              <a:t> </a:t>
            </a:r>
            <a:r>
              <a:rPr lang="de-AT" dirty="0" err="1"/>
              <a:t>that</a:t>
            </a:r>
            <a:r>
              <a:rPr lang="de-AT" dirty="0"/>
              <a:t> </a:t>
            </a:r>
            <a:r>
              <a:rPr lang="de-AT" dirty="0" err="1"/>
              <a:t>have</a:t>
            </a:r>
            <a:r>
              <a:rPr lang="de-AT" dirty="0"/>
              <a:t> </a:t>
            </a:r>
            <a:r>
              <a:rPr lang="de-AT" dirty="0" err="1"/>
              <a:t>become</a:t>
            </a:r>
            <a:r>
              <a:rPr lang="de-AT" dirty="0"/>
              <a:t> </a:t>
            </a:r>
            <a:r>
              <a:rPr lang="de-AT" dirty="0" err="1"/>
              <a:t>quite</a:t>
            </a:r>
            <a:r>
              <a:rPr lang="de-AT" dirty="0"/>
              <a:t> </a:t>
            </a:r>
            <a:r>
              <a:rPr lang="de-AT" dirty="0" err="1"/>
              <a:t>popular</a:t>
            </a:r>
            <a:r>
              <a:rPr lang="de-AT" dirty="0"/>
              <a:t> in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vis</a:t>
            </a:r>
            <a:r>
              <a:rPr lang="de-AT" dirty="0"/>
              <a:t> </a:t>
            </a:r>
            <a:r>
              <a:rPr lang="de-AT" dirty="0" err="1"/>
              <a:t>community</a:t>
            </a:r>
            <a:r>
              <a:rPr lang="de-AT" dirty="0"/>
              <a:t>, so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created</a:t>
            </a:r>
            <a:r>
              <a:rPr lang="de-AT" dirty="0"/>
              <a:t> </a:t>
            </a:r>
            <a:r>
              <a:rPr lang="de-AT" dirty="0" err="1"/>
              <a:t>our</a:t>
            </a:r>
            <a:r>
              <a:rPr lang="de-AT" dirty="0"/>
              <a:t> own </a:t>
            </a:r>
            <a:r>
              <a:rPr lang="de-AT" dirty="0" err="1"/>
              <a:t>grammar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dimensionality</a:t>
            </a:r>
            <a:r>
              <a:rPr lang="de-AT" dirty="0"/>
              <a:t> </a:t>
            </a:r>
            <a:r>
              <a:rPr lang="de-AT" dirty="0" err="1"/>
              <a:t>reduction</a:t>
            </a:r>
            <a:r>
              <a:rPr lang="de-AT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45AAE-9ED3-4569-ABB3-FF40457B18F6}" type="slidenum">
              <a:rPr lang="de-AT" smtClean="0"/>
              <a:t>16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799773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Next, </a:t>
            </a:r>
            <a:r>
              <a:rPr lang="de-AT" dirty="0" err="1"/>
              <a:t>I‘ll</a:t>
            </a:r>
            <a:r>
              <a:rPr lang="de-AT" dirty="0"/>
              <a:t> </a:t>
            </a:r>
            <a:r>
              <a:rPr lang="de-AT" dirty="0" err="1"/>
              <a:t>explain</a:t>
            </a:r>
            <a:r>
              <a:rPr lang="de-AT" dirty="0"/>
              <a:t> </a:t>
            </a:r>
            <a:r>
              <a:rPr lang="de-AT" dirty="0" err="1"/>
              <a:t>how</a:t>
            </a:r>
            <a:r>
              <a:rPr lang="de-AT" dirty="0"/>
              <a:t>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combined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general</a:t>
            </a:r>
            <a:r>
              <a:rPr lang="de-AT" dirty="0"/>
              <a:t> </a:t>
            </a:r>
            <a:r>
              <a:rPr lang="de-AT" dirty="0" err="1"/>
              <a:t>principle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DR </a:t>
            </a:r>
            <a:r>
              <a:rPr lang="de-AT" dirty="0" err="1"/>
              <a:t>that</a:t>
            </a:r>
            <a:r>
              <a:rPr lang="de-AT" dirty="0"/>
              <a:t> I </a:t>
            </a:r>
            <a:r>
              <a:rPr lang="de-AT" dirty="0" err="1"/>
              <a:t>discussed</a:t>
            </a:r>
            <a:r>
              <a:rPr lang="de-AT" dirty="0"/>
              <a:t> </a:t>
            </a:r>
            <a:r>
              <a:rPr lang="de-AT" dirty="0" err="1"/>
              <a:t>earlier</a:t>
            </a:r>
            <a:r>
              <a:rPr lang="de-AT" dirty="0"/>
              <a:t> </a:t>
            </a:r>
            <a:r>
              <a:rPr lang="de-AT" dirty="0" err="1"/>
              <a:t>with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idea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making</a:t>
            </a:r>
            <a:r>
              <a:rPr lang="de-AT" dirty="0"/>
              <a:t> DR </a:t>
            </a:r>
            <a:r>
              <a:rPr lang="de-AT" dirty="0" err="1"/>
              <a:t>parametric</a:t>
            </a:r>
            <a:r>
              <a:rPr lang="de-AT" dirty="0"/>
              <a:t>.</a:t>
            </a:r>
          </a:p>
          <a:p>
            <a:r>
              <a:rPr lang="de-AT" dirty="0"/>
              <a:t>This </a:t>
            </a:r>
            <a:r>
              <a:rPr lang="de-AT" dirty="0" err="1"/>
              <a:t>is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dataflow</a:t>
            </a:r>
            <a:r>
              <a:rPr lang="de-AT" dirty="0"/>
              <a:t> in </a:t>
            </a:r>
            <a:r>
              <a:rPr lang="de-AT" dirty="0" err="1"/>
              <a:t>ParaDime</a:t>
            </a:r>
            <a:r>
              <a:rPr lang="de-AT" dirty="0"/>
              <a:t>.</a:t>
            </a:r>
          </a:p>
          <a:p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start</a:t>
            </a:r>
            <a:r>
              <a:rPr lang="de-AT" dirty="0"/>
              <a:t> </a:t>
            </a:r>
            <a:r>
              <a:rPr lang="de-AT" dirty="0" err="1"/>
              <a:t>with</a:t>
            </a:r>
            <a:r>
              <a:rPr lang="de-AT" dirty="0"/>
              <a:t> a </a:t>
            </a:r>
            <a:r>
              <a:rPr lang="de-AT" dirty="0" err="1"/>
              <a:t>training</a:t>
            </a:r>
            <a:r>
              <a:rPr lang="de-AT" dirty="0"/>
              <a:t> </a:t>
            </a:r>
            <a:r>
              <a:rPr lang="de-AT" dirty="0" err="1"/>
              <a:t>dataset</a:t>
            </a:r>
            <a:r>
              <a:rPr lang="de-AT" dirty="0"/>
              <a:t> and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first</a:t>
            </a:r>
            <a:r>
              <a:rPr lang="de-AT" dirty="0"/>
              <a:t> </a:t>
            </a:r>
            <a:r>
              <a:rPr lang="de-AT" dirty="0" err="1"/>
              <a:t>compute</a:t>
            </a:r>
            <a:r>
              <a:rPr lang="de-AT" dirty="0"/>
              <a:t> „</a:t>
            </a:r>
            <a:r>
              <a:rPr lang="de-AT" dirty="0" err="1"/>
              <a:t>relations</a:t>
            </a:r>
            <a:r>
              <a:rPr lang="de-AT" dirty="0"/>
              <a:t>“ on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whole</a:t>
            </a:r>
            <a:r>
              <a:rPr lang="de-AT" dirty="0"/>
              <a:t> </a:t>
            </a:r>
            <a:r>
              <a:rPr lang="de-AT" dirty="0" err="1"/>
              <a:t>dataset</a:t>
            </a:r>
            <a:r>
              <a:rPr lang="de-AT" dirty="0"/>
              <a:t>.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call</a:t>
            </a:r>
            <a:r>
              <a:rPr lang="de-AT" dirty="0"/>
              <a:t> </a:t>
            </a:r>
            <a:r>
              <a:rPr lang="de-AT" dirty="0" err="1"/>
              <a:t>these</a:t>
            </a:r>
            <a:r>
              <a:rPr lang="de-AT" dirty="0"/>
              <a:t> </a:t>
            </a:r>
            <a:r>
              <a:rPr lang="de-AT" dirty="0" err="1"/>
              <a:t>relations</a:t>
            </a:r>
            <a:r>
              <a:rPr lang="de-AT" dirty="0"/>
              <a:t> global </a:t>
            </a:r>
            <a:r>
              <a:rPr lang="de-AT" dirty="0" err="1"/>
              <a:t>relations</a:t>
            </a:r>
            <a:r>
              <a:rPr lang="de-AT" dirty="0"/>
              <a:t> and </a:t>
            </a:r>
            <a:r>
              <a:rPr lang="de-AT" dirty="0" err="1"/>
              <a:t>they‘re</a:t>
            </a:r>
            <a:r>
              <a:rPr lang="de-AT" dirty="0"/>
              <a:t> </a:t>
            </a:r>
            <a:r>
              <a:rPr lang="de-AT" dirty="0" err="1"/>
              <a:t>indicated</a:t>
            </a:r>
            <a:r>
              <a:rPr lang="de-AT" dirty="0"/>
              <a:t> </a:t>
            </a:r>
            <a:r>
              <a:rPr lang="de-AT" dirty="0" err="1"/>
              <a:t>here</a:t>
            </a:r>
            <a:r>
              <a:rPr lang="de-AT" dirty="0"/>
              <a:t> </a:t>
            </a:r>
            <a:r>
              <a:rPr lang="de-AT" dirty="0" err="1"/>
              <a:t>by</a:t>
            </a:r>
            <a:r>
              <a:rPr lang="de-AT" dirty="0"/>
              <a:t> </a:t>
            </a:r>
            <a:r>
              <a:rPr lang="de-AT" dirty="0" err="1"/>
              <a:t>this</a:t>
            </a:r>
            <a:r>
              <a:rPr lang="de-AT" dirty="0"/>
              <a:t> </a:t>
            </a:r>
            <a:r>
              <a:rPr lang="de-AT" dirty="0" err="1"/>
              <a:t>little</a:t>
            </a:r>
            <a:r>
              <a:rPr lang="de-AT" dirty="0"/>
              <a:t> </a:t>
            </a:r>
            <a:r>
              <a:rPr lang="de-AT" dirty="0" err="1"/>
              <a:t>globe</a:t>
            </a:r>
            <a:r>
              <a:rPr lang="de-AT" dirty="0"/>
              <a:t> </a:t>
            </a:r>
            <a:r>
              <a:rPr lang="de-AT" dirty="0" err="1"/>
              <a:t>icon</a:t>
            </a:r>
            <a:r>
              <a:rPr lang="de-AT" dirty="0"/>
              <a:t>.</a:t>
            </a:r>
          </a:p>
          <a:p>
            <a:r>
              <a:rPr lang="de-AT" dirty="0"/>
              <a:t>Relations </a:t>
            </a:r>
            <a:r>
              <a:rPr lang="de-AT" dirty="0" err="1"/>
              <a:t>are</a:t>
            </a:r>
            <a:r>
              <a:rPr lang="de-AT" dirty="0"/>
              <a:t> </a:t>
            </a:r>
            <a:r>
              <a:rPr lang="de-AT" dirty="0" err="1"/>
              <a:t>generalized</a:t>
            </a:r>
            <a:r>
              <a:rPr lang="de-AT" dirty="0"/>
              <a:t> </a:t>
            </a:r>
            <a:r>
              <a:rPr lang="de-AT" dirty="0" err="1"/>
              <a:t>distances</a:t>
            </a:r>
            <a:r>
              <a:rPr lang="de-AT" dirty="0"/>
              <a:t> </a:t>
            </a:r>
            <a:r>
              <a:rPr lang="de-AT" dirty="0" err="1"/>
              <a:t>between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data</a:t>
            </a:r>
            <a:r>
              <a:rPr lang="de-AT" dirty="0"/>
              <a:t> </a:t>
            </a:r>
            <a:r>
              <a:rPr lang="de-AT" dirty="0" err="1"/>
              <a:t>points</a:t>
            </a:r>
            <a:r>
              <a:rPr lang="de-AT" dirty="0"/>
              <a:t>. This </a:t>
            </a:r>
            <a:r>
              <a:rPr lang="de-AT" dirty="0" err="1"/>
              <a:t>notion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relations</a:t>
            </a:r>
            <a:r>
              <a:rPr lang="de-AT" dirty="0"/>
              <a:t> </a:t>
            </a:r>
            <a:r>
              <a:rPr lang="de-AT" dirty="0" err="1"/>
              <a:t>allows</a:t>
            </a:r>
            <a:r>
              <a:rPr lang="de-AT" dirty="0"/>
              <a:t> </a:t>
            </a:r>
            <a:r>
              <a:rPr lang="de-AT" dirty="0" err="1"/>
              <a:t>us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cover</a:t>
            </a:r>
            <a:r>
              <a:rPr lang="de-AT" dirty="0"/>
              <a:t> all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tranformations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distances</a:t>
            </a:r>
            <a:r>
              <a:rPr lang="de-AT" dirty="0"/>
              <a:t> </a:t>
            </a:r>
            <a:r>
              <a:rPr lang="de-AT" dirty="0" err="1"/>
              <a:t>used</a:t>
            </a:r>
            <a:r>
              <a:rPr lang="de-AT" dirty="0"/>
              <a:t> in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techniques</a:t>
            </a:r>
            <a:r>
              <a:rPr lang="de-AT" dirty="0"/>
              <a:t> </a:t>
            </a:r>
            <a:r>
              <a:rPr lang="de-AT" dirty="0" err="1"/>
              <a:t>that</a:t>
            </a:r>
            <a:r>
              <a:rPr lang="de-AT" dirty="0"/>
              <a:t> I </a:t>
            </a:r>
            <a:r>
              <a:rPr lang="de-AT" dirty="0" err="1"/>
              <a:t>discussed</a:t>
            </a:r>
            <a:r>
              <a:rPr lang="de-AT" dirty="0"/>
              <a:t> in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first</a:t>
            </a:r>
            <a:r>
              <a:rPr lang="de-AT" dirty="0"/>
              <a:t> </a:t>
            </a:r>
            <a:r>
              <a:rPr lang="de-AT" dirty="0" err="1"/>
              <a:t>part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presentation</a:t>
            </a:r>
            <a:r>
              <a:rPr lang="de-AT" dirty="0"/>
              <a:t>.</a:t>
            </a:r>
          </a:p>
          <a:p>
            <a:r>
              <a:rPr lang="de-AT" dirty="0"/>
              <a:t>Next, </a:t>
            </a:r>
            <a:r>
              <a:rPr lang="de-AT" dirty="0" err="1"/>
              <a:t>we</a:t>
            </a:r>
            <a:r>
              <a:rPr lang="de-AT" dirty="0"/>
              <a:t> sample </a:t>
            </a:r>
            <a:r>
              <a:rPr lang="de-AT" dirty="0" err="1"/>
              <a:t>batches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data</a:t>
            </a:r>
            <a:r>
              <a:rPr lang="de-AT" dirty="0"/>
              <a:t> </a:t>
            </a:r>
            <a:r>
              <a:rPr lang="de-AT" dirty="0" err="1"/>
              <a:t>points</a:t>
            </a:r>
            <a:r>
              <a:rPr lang="de-AT" dirty="0"/>
              <a:t> and </a:t>
            </a:r>
            <a:r>
              <a:rPr lang="de-AT" dirty="0" err="1"/>
              <a:t>feed</a:t>
            </a:r>
            <a:r>
              <a:rPr lang="de-AT" dirty="0"/>
              <a:t> </a:t>
            </a:r>
            <a:r>
              <a:rPr lang="de-AT" dirty="0" err="1"/>
              <a:t>them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a </a:t>
            </a:r>
            <a:r>
              <a:rPr lang="de-AT" dirty="0" err="1"/>
              <a:t>model</a:t>
            </a:r>
            <a:r>
              <a:rPr lang="de-AT" dirty="0"/>
              <a:t>. The </a:t>
            </a:r>
            <a:r>
              <a:rPr lang="de-AT" dirty="0" err="1"/>
              <a:t>model</a:t>
            </a:r>
            <a:r>
              <a:rPr lang="de-AT" dirty="0"/>
              <a:t> </a:t>
            </a:r>
            <a:r>
              <a:rPr lang="de-AT" dirty="0" err="1"/>
              <a:t>is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parametrized</a:t>
            </a:r>
            <a:r>
              <a:rPr lang="de-AT" dirty="0"/>
              <a:t> </a:t>
            </a:r>
            <a:r>
              <a:rPr lang="de-AT" dirty="0" err="1"/>
              <a:t>function</a:t>
            </a:r>
            <a:r>
              <a:rPr lang="de-AT" dirty="0"/>
              <a:t> </a:t>
            </a:r>
            <a:r>
              <a:rPr lang="de-AT" dirty="0" err="1"/>
              <a:t>that</a:t>
            </a:r>
            <a:r>
              <a:rPr lang="de-AT" dirty="0"/>
              <a:t> I </a:t>
            </a:r>
            <a:r>
              <a:rPr lang="de-AT" dirty="0" err="1"/>
              <a:t>mentioned</a:t>
            </a:r>
            <a:r>
              <a:rPr lang="de-AT" dirty="0"/>
              <a:t> </a:t>
            </a:r>
            <a:r>
              <a:rPr lang="de-AT" dirty="0" err="1"/>
              <a:t>earlier</a:t>
            </a:r>
            <a:r>
              <a:rPr lang="de-AT" dirty="0"/>
              <a:t>. In </a:t>
            </a:r>
            <a:r>
              <a:rPr lang="de-AT" dirty="0" err="1"/>
              <a:t>ParaDime</a:t>
            </a:r>
            <a:r>
              <a:rPr lang="de-AT" dirty="0"/>
              <a:t> </a:t>
            </a:r>
            <a:r>
              <a:rPr lang="de-AT" dirty="0" err="1"/>
              <a:t>this</a:t>
            </a:r>
            <a:r>
              <a:rPr lang="de-AT" dirty="0"/>
              <a:t> </a:t>
            </a:r>
            <a:r>
              <a:rPr lang="de-AT" dirty="0" err="1"/>
              <a:t>is</a:t>
            </a:r>
            <a:r>
              <a:rPr lang="de-AT" dirty="0"/>
              <a:t> </a:t>
            </a:r>
            <a:r>
              <a:rPr lang="de-AT" dirty="0" err="1"/>
              <a:t>typically</a:t>
            </a:r>
            <a:r>
              <a:rPr lang="de-AT" dirty="0"/>
              <a:t> a </a:t>
            </a:r>
            <a:r>
              <a:rPr lang="de-AT" dirty="0" err="1"/>
              <a:t>neural</a:t>
            </a:r>
            <a:r>
              <a:rPr lang="de-AT" dirty="0"/>
              <a:t> network.</a:t>
            </a:r>
          </a:p>
          <a:p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model</a:t>
            </a:r>
            <a:r>
              <a:rPr lang="de-AT" dirty="0"/>
              <a:t> </a:t>
            </a:r>
            <a:r>
              <a:rPr lang="de-AT" dirty="0" err="1"/>
              <a:t>output</a:t>
            </a:r>
            <a:r>
              <a:rPr lang="de-AT" dirty="0"/>
              <a:t>, </a:t>
            </a:r>
            <a:r>
              <a:rPr lang="de-AT" dirty="0" err="1"/>
              <a:t>which</a:t>
            </a:r>
            <a:r>
              <a:rPr lang="de-AT" dirty="0"/>
              <a:t> </a:t>
            </a:r>
            <a:r>
              <a:rPr lang="de-AT" dirty="0" err="1"/>
              <a:t>is</a:t>
            </a:r>
            <a:r>
              <a:rPr lang="de-AT" dirty="0"/>
              <a:t> </a:t>
            </a:r>
            <a:r>
              <a:rPr lang="de-AT" dirty="0" err="1"/>
              <a:t>usually</a:t>
            </a:r>
            <a:r>
              <a:rPr lang="de-AT" dirty="0"/>
              <a:t> a </a:t>
            </a:r>
            <a:r>
              <a:rPr lang="de-AT" dirty="0" err="1"/>
              <a:t>set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low</a:t>
            </a:r>
            <a:r>
              <a:rPr lang="de-AT" dirty="0"/>
              <a:t>-dimensional </a:t>
            </a:r>
            <a:r>
              <a:rPr lang="de-AT" dirty="0" err="1"/>
              <a:t>coordinates</a:t>
            </a:r>
            <a:r>
              <a:rPr lang="de-AT" dirty="0"/>
              <a:t>, </a:t>
            </a:r>
            <a:r>
              <a:rPr lang="de-AT" dirty="0" err="1"/>
              <a:t>we</a:t>
            </a:r>
            <a:r>
              <a:rPr lang="de-AT" dirty="0"/>
              <a:t> also </a:t>
            </a:r>
            <a:r>
              <a:rPr lang="de-AT" dirty="0" err="1"/>
              <a:t>compute</a:t>
            </a:r>
            <a:r>
              <a:rPr lang="de-AT" dirty="0"/>
              <a:t> </a:t>
            </a:r>
            <a:r>
              <a:rPr lang="de-AT" dirty="0" err="1"/>
              <a:t>relations</a:t>
            </a:r>
            <a:r>
              <a:rPr lang="de-AT" dirty="0"/>
              <a:t> </a:t>
            </a:r>
            <a:r>
              <a:rPr lang="de-AT" dirty="0" err="1"/>
              <a:t>between</a:t>
            </a:r>
            <a:r>
              <a:rPr lang="de-AT" dirty="0"/>
              <a:t> </a:t>
            </a:r>
            <a:r>
              <a:rPr lang="de-AT" dirty="0" err="1"/>
              <a:t>them</a:t>
            </a:r>
            <a:r>
              <a:rPr lang="de-AT" dirty="0"/>
              <a:t>. But </a:t>
            </a:r>
            <a:r>
              <a:rPr lang="de-AT" dirty="0" err="1"/>
              <a:t>now</a:t>
            </a:r>
            <a:r>
              <a:rPr lang="de-AT" dirty="0"/>
              <a:t> </a:t>
            </a:r>
            <a:r>
              <a:rPr lang="de-AT" dirty="0" err="1"/>
              <a:t>it‘s</a:t>
            </a:r>
            <a:r>
              <a:rPr lang="de-AT" dirty="0"/>
              <a:t> just on a </a:t>
            </a:r>
            <a:r>
              <a:rPr lang="de-AT" dirty="0" err="1"/>
              <a:t>batch</a:t>
            </a:r>
            <a:r>
              <a:rPr lang="de-AT" dirty="0"/>
              <a:t> </a:t>
            </a:r>
            <a:r>
              <a:rPr lang="de-AT" dirty="0" err="1"/>
              <a:t>level</a:t>
            </a:r>
            <a:r>
              <a:rPr lang="de-AT" dirty="0"/>
              <a:t> </a:t>
            </a:r>
            <a:r>
              <a:rPr lang="de-AT" dirty="0" err="1"/>
              <a:t>instead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relations</a:t>
            </a:r>
            <a:r>
              <a:rPr lang="de-AT" dirty="0"/>
              <a:t> </a:t>
            </a:r>
            <a:r>
              <a:rPr lang="de-AT" dirty="0" err="1"/>
              <a:t>between</a:t>
            </a:r>
            <a:r>
              <a:rPr lang="de-AT" dirty="0"/>
              <a:t> all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data</a:t>
            </a:r>
            <a:r>
              <a:rPr lang="de-AT" dirty="0"/>
              <a:t> </a:t>
            </a:r>
            <a:r>
              <a:rPr lang="de-AT" dirty="0" err="1"/>
              <a:t>points</a:t>
            </a:r>
            <a:r>
              <a:rPr lang="de-AT" dirty="0"/>
              <a:t>.</a:t>
            </a:r>
          </a:p>
          <a:p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then</a:t>
            </a:r>
            <a:r>
              <a:rPr lang="de-AT" dirty="0"/>
              <a:t> </a:t>
            </a:r>
            <a:r>
              <a:rPr lang="de-AT" dirty="0" err="1"/>
              <a:t>feed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global </a:t>
            </a:r>
            <a:r>
              <a:rPr lang="de-AT" dirty="0" err="1"/>
              <a:t>relations</a:t>
            </a:r>
            <a:r>
              <a:rPr lang="de-AT" dirty="0"/>
              <a:t>, </a:t>
            </a:r>
            <a:r>
              <a:rPr lang="de-AT" dirty="0" err="1"/>
              <a:t>the</a:t>
            </a:r>
            <a:r>
              <a:rPr lang="de-AT" dirty="0"/>
              <a:t> batch-</a:t>
            </a:r>
            <a:r>
              <a:rPr lang="de-AT" dirty="0" err="1"/>
              <a:t>wise</a:t>
            </a:r>
            <a:r>
              <a:rPr lang="de-AT" dirty="0"/>
              <a:t> </a:t>
            </a:r>
            <a:r>
              <a:rPr lang="de-AT" dirty="0" err="1"/>
              <a:t>relations</a:t>
            </a:r>
            <a:r>
              <a:rPr lang="de-AT" dirty="0"/>
              <a:t> (and in </a:t>
            </a:r>
            <a:r>
              <a:rPr lang="de-AT" dirty="0" err="1"/>
              <a:t>some</a:t>
            </a:r>
            <a:r>
              <a:rPr lang="de-AT" dirty="0"/>
              <a:t> </a:t>
            </a:r>
            <a:r>
              <a:rPr lang="de-AT" dirty="0" err="1"/>
              <a:t>cases</a:t>
            </a:r>
            <a:r>
              <a:rPr lang="de-AT" dirty="0"/>
              <a:t> </a:t>
            </a:r>
            <a:r>
              <a:rPr lang="de-AT" dirty="0" err="1"/>
              <a:t>parts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original </a:t>
            </a:r>
            <a:r>
              <a:rPr lang="de-AT" dirty="0" err="1"/>
              <a:t>sampled</a:t>
            </a:r>
            <a:r>
              <a:rPr lang="de-AT" dirty="0"/>
              <a:t> </a:t>
            </a:r>
            <a:r>
              <a:rPr lang="de-AT" dirty="0" err="1"/>
              <a:t>data</a:t>
            </a:r>
            <a:r>
              <a:rPr lang="de-AT" dirty="0"/>
              <a:t>) </a:t>
            </a:r>
            <a:r>
              <a:rPr lang="de-AT" dirty="0" err="1"/>
              <a:t>to</a:t>
            </a:r>
            <a:r>
              <a:rPr lang="de-AT" dirty="0"/>
              <a:t> a </a:t>
            </a:r>
            <a:r>
              <a:rPr lang="de-AT" dirty="0" err="1"/>
              <a:t>loss</a:t>
            </a:r>
            <a:r>
              <a:rPr lang="de-AT" dirty="0"/>
              <a:t> </a:t>
            </a:r>
            <a:r>
              <a:rPr lang="de-AT" dirty="0" err="1"/>
              <a:t>function</a:t>
            </a:r>
            <a:r>
              <a:rPr lang="de-AT" dirty="0"/>
              <a:t> </a:t>
            </a:r>
            <a:r>
              <a:rPr lang="de-AT" dirty="0" err="1"/>
              <a:t>that</a:t>
            </a:r>
            <a:r>
              <a:rPr lang="de-AT" dirty="0"/>
              <a:t> </a:t>
            </a:r>
            <a:r>
              <a:rPr lang="de-AT" dirty="0" err="1"/>
              <a:t>is</a:t>
            </a:r>
            <a:r>
              <a:rPr lang="de-AT" dirty="0"/>
              <a:t> </a:t>
            </a:r>
            <a:r>
              <a:rPr lang="de-AT" dirty="0" err="1"/>
              <a:t>optimized</a:t>
            </a:r>
            <a:r>
              <a:rPr lang="de-AT" dirty="0"/>
              <a:t>. After a </a:t>
            </a:r>
            <a:r>
              <a:rPr lang="de-AT" dirty="0" err="1"/>
              <a:t>couple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optimization</a:t>
            </a:r>
            <a:r>
              <a:rPr lang="de-AT" dirty="0"/>
              <a:t> </a:t>
            </a:r>
            <a:r>
              <a:rPr lang="de-AT" dirty="0" err="1"/>
              <a:t>loops</a:t>
            </a:r>
            <a:r>
              <a:rPr lang="de-AT" dirty="0"/>
              <a:t>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obtain</a:t>
            </a:r>
            <a:r>
              <a:rPr lang="de-AT" dirty="0"/>
              <a:t> </a:t>
            </a:r>
            <a:r>
              <a:rPr lang="de-AT" dirty="0" err="1"/>
              <a:t>our</a:t>
            </a:r>
            <a:r>
              <a:rPr lang="de-AT" dirty="0"/>
              <a:t> </a:t>
            </a:r>
            <a:r>
              <a:rPr lang="de-AT" dirty="0" err="1"/>
              <a:t>embedding</a:t>
            </a:r>
            <a:r>
              <a:rPr lang="de-AT" dirty="0"/>
              <a:t> </a:t>
            </a:r>
            <a:r>
              <a:rPr lang="de-AT" dirty="0" err="1"/>
              <a:t>function</a:t>
            </a:r>
            <a:r>
              <a:rPr lang="de-AT" dirty="0"/>
              <a:t>.</a:t>
            </a:r>
          </a:p>
          <a:p>
            <a:r>
              <a:rPr lang="de-AT" dirty="0"/>
              <a:t>In </a:t>
            </a:r>
            <a:r>
              <a:rPr lang="de-AT" dirty="0" err="1"/>
              <a:t>ParaDime</a:t>
            </a:r>
            <a:r>
              <a:rPr lang="de-AT" dirty="0"/>
              <a:t>,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call</a:t>
            </a:r>
            <a:r>
              <a:rPr lang="de-AT" dirty="0"/>
              <a:t> </a:t>
            </a:r>
            <a:r>
              <a:rPr lang="de-AT" dirty="0" err="1"/>
              <a:t>this</a:t>
            </a:r>
            <a:r>
              <a:rPr lang="de-AT" dirty="0"/>
              <a:t> </a:t>
            </a:r>
            <a:r>
              <a:rPr lang="de-AT" dirty="0" err="1"/>
              <a:t>whole</a:t>
            </a:r>
            <a:r>
              <a:rPr lang="de-AT" dirty="0"/>
              <a:t> </a:t>
            </a:r>
            <a:r>
              <a:rPr lang="de-AT" dirty="0" err="1"/>
              <a:t>process</a:t>
            </a:r>
            <a:r>
              <a:rPr lang="de-AT" dirty="0"/>
              <a:t> a DR „</a:t>
            </a:r>
            <a:r>
              <a:rPr lang="de-AT" dirty="0" err="1"/>
              <a:t>routine</a:t>
            </a:r>
            <a:r>
              <a:rPr lang="de-AT" dirty="0"/>
              <a:t>“.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45AAE-9ED3-4569-ABB3-FF40457B18F6}" type="slidenum">
              <a:rPr lang="de-AT" smtClean="0"/>
              <a:t>17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417329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developed</a:t>
            </a:r>
            <a:r>
              <a:rPr lang="de-AT" dirty="0"/>
              <a:t> a </a:t>
            </a:r>
            <a:r>
              <a:rPr lang="de-AT" dirty="0" err="1"/>
              <a:t>grammar</a:t>
            </a:r>
            <a:r>
              <a:rPr lang="de-AT" dirty="0"/>
              <a:t> </a:t>
            </a:r>
            <a:r>
              <a:rPr lang="de-AT" dirty="0" err="1"/>
              <a:t>that</a:t>
            </a:r>
            <a:r>
              <a:rPr lang="de-AT" dirty="0"/>
              <a:t> </a:t>
            </a:r>
            <a:r>
              <a:rPr lang="de-AT" dirty="0" err="1"/>
              <a:t>allows</a:t>
            </a:r>
            <a:r>
              <a:rPr lang="de-AT" dirty="0"/>
              <a:t> </a:t>
            </a:r>
            <a:r>
              <a:rPr lang="de-AT" dirty="0" err="1"/>
              <a:t>users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specify</a:t>
            </a:r>
            <a:r>
              <a:rPr lang="de-AT" dirty="0"/>
              <a:t> such </a:t>
            </a:r>
            <a:r>
              <a:rPr lang="de-AT" dirty="0" err="1"/>
              <a:t>routines</a:t>
            </a:r>
            <a:r>
              <a:rPr lang="de-AT" dirty="0"/>
              <a:t> in a simple </a:t>
            </a:r>
            <a:r>
              <a:rPr lang="de-AT" dirty="0" err="1"/>
              <a:t>syntax</a:t>
            </a:r>
            <a:r>
              <a:rPr lang="de-AT" dirty="0"/>
              <a:t>.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paper</a:t>
            </a:r>
            <a:r>
              <a:rPr lang="de-AT" dirty="0"/>
              <a:t> and </a:t>
            </a:r>
            <a:r>
              <a:rPr lang="de-AT" dirty="0" err="1"/>
              <a:t>this</a:t>
            </a:r>
            <a:r>
              <a:rPr lang="de-AT" dirty="0"/>
              <a:t> </a:t>
            </a:r>
            <a:r>
              <a:rPr lang="de-AT" dirty="0" err="1"/>
              <a:t>presentation</a:t>
            </a:r>
            <a:r>
              <a:rPr lang="de-AT" dirty="0"/>
              <a:t>,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chose</a:t>
            </a:r>
            <a:r>
              <a:rPr lang="de-AT" dirty="0"/>
              <a:t> YAML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specifications</a:t>
            </a:r>
            <a:r>
              <a:rPr lang="de-AT" dirty="0"/>
              <a:t>, but in </a:t>
            </a:r>
            <a:r>
              <a:rPr lang="de-AT" dirty="0" err="1"/>
              <a:t>practice</a:t>
            </a:r>
            <a:r>
              <a:rPr lang="de-AT" dirty="0"/>
              <a:t> JSON </a:t>
            </a:r>
            <a:r>
              <a:rPr lang="de-AT" dirty="0" err="1"/>
              <a:t>works</a:t>
            </a:r>
            <a:r>
              <a:rPr lang="de-AT" dirty="0"/>
              <a:t> just </a:t>
            </a:r>
            <a:r>
              <a:rPr lang="de-AT" dirty="0" err="1"/>
              <a:t>as</a:t>
            </a:r>
            <a:r>
              <a:rPr lang="de-AT" dirty="0"/>
              <a:t> </a:t>
            </a:r>
            <a:r>
              <a:rPr lang="de-AT" dirty="0" err="1"/>
              <a:t>well</a:t>
            </a:r>
            <a:r>
              <a:rPr lang="de-AT" dirty="0"/>
              <a:t>.</a:t>
            </a:r>
          </a:p>
          <a:p>
            <a:r>
              <a:rPr lang="de-AT" dirty="0" err="1"/>
              <a:t>Let</a:t>
            </a:r>
            <a:r>
              <a:rPr lang="de-AT" dirty="0"/>
              <a:t> </a:t>
            </a:r>
            <a:r>
              <a:rPr lang="de-AT" dirty="0" err="1"/>
              <a:t>me</a:t>
            </a:r>
            <a:r>
              <a:rPr lang="de-AT" dirty="0"/>
              <a:t> </a:t>
            </a:r>
            <a:r>
              <a:rPr lang="de-AT" dirty="0" err="1"/>
              <a:t>explain</a:t>
            </a:r>
            <a:r>
              <a:rPr lang="de-AT" dirty="0"/>
              <a:t> a simple </a:t>
            </a:r>
            <a:r>
              <a:rPr lang="de-AT" dirty="0" err="1"/>
              <a:t>specification</a:t>
            </a:r>
            <a:r>
              <a:rPr lang="de-AT" dirty="0"/>
              <a:t>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metric</a:t>
            </a:r>
            <a:r>
              <a:rPr lang="de-AT" dirty="0"/>
              <a:t> MDS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give</a:t>
            </a:r>
            <a:r>
              <a:rPr lang="de-AT" dirty="0"/>
              <a:t> </a:t>
            </a:r>
            <a:r>
              <a:rPr lang="de-AT" dirty="0" err="1"/>
              <a:t>you</a:t>
            </a:r>
            <a:r>
              <a:rPr lang="de-AT" dirty="0"/>
              <a:t> an </a:t>
            </a:r>
            <a:r>
              <a:rPr lang="de-AT" dirty="0" err="1"/>
              <a:t>idea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what</a:t>
            </a:r>
            <a:r>
              <a:rPr lang="de-AT" dirty="0"/>
              <a:t> </a:t>
            </a:r>
            <a:r>
              <a:rPr lang="de-AT" dirty="0" err="1"/>
              <a:t>that</a:t>
            </a:r>
            <a:r>
              <a:rPr lang="de-AT" dirty="0"/>
              <a:t> </a:t>
            </a:r>
            <a:r>
              <a:rPr lang="de-AT" dirty="0" err="1"/>
              <a:t>looks</a:t>
            </a:r>
            <a:r>
              <a:rPr lang="de-AT" dirty="0"/>
              <a:t> like.</a:t>
            </a:r>
          </a:p>
          <a:p>
            <a:r>
              <a:rPr lang="de-AT" dirty="0"/>
              <a:t>On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base</a:t>
            </a:r>
            <a:r>
              <a:rPr lang="de-AT" dirty="0"/>
              <a:t> </a:t>
            </a:r>
            <a:r>
              <a:rPr lang="de-AT" dirty="0" err="1"/>
              <a:t>level</a:t>
            </a:r>
            <a:r>
              <a:rPr lang="de-AT" dirty="0"/>
              <a:t>, </a:t>
            </a:r>
            <a:r>
              <a:rPr lang="de-AT" dirty="0" err="1"/>
              <a:t>one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things</a:t>
            </a:r>
            <a:r>
              <a:rPr lang="de-AT" dirty="0"/>
              <a:t>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define</a:t>
            </a:r>
            <a:r>
              <a:rPr lang="de-AT" dirty="0"/>
              <a:t> </a:t>
            </a:r>
            <a:r>
              <a:rPr lang="de-AT" dirty="0" err="1"/>
              <a:t>is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way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relations</a:t>
            </a:r>
            <a:r>
              <a:rPr lang="de-AT" dirty="0"/>
              <a:t> </a:t>
            </a:r>
            <a:r>
              <a:rPr lang="de-AT" dirty="0" err="1"/>
              <a:t>are</a:t>
            </a:r>
            <a:r>
              <a:rPr lang="de-AT" dirty="0"/>
              <a:t> </a:t>
            </a:r>
            <a:r>
              <a:rPr lang="de-AT" dirty="0" err="1"/>
              <a:t>computed</a:t>
            </a:r>
            <a:r>
              <a:rPr lang="de-AT" dirty="0"/>
              <a:t>.</a:t>
            </a:r>
          </a:p>
          <a:p>
            <a:r>
              <a:rPr lang="de-AT" dirty="0"/>
              <a:t>Here,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first</a:t>
            </a:r>
            <a:r>
              <a:rPr lang="de-AT" dirty="0"/>
              <a:t> </a:t>
            </a:r>
            <a:r>
              <a:rPr lang="de-AT" dirty="0" err="1"/>
              <a:t>have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global </a:t>
            </a:r>
            <a:r>
              <a:rPr lang="de-AT" dirty="0" err="1"/>
              <a:t>relations</a:t>
            </a:r>
            <a:r>
              <a:rPr lang="de-AT" dirty="0"/>
              <a:t>, </a:t>
            </a:r>
            <a:r>
              <a:rPr lang="de-AT" dirty="0" err="1"/>
              <a:t>which</a:t>
            </a:r>
            <a:r>
              <a:rPr lang="de-AT" dirty="0"/>
              <a:t> </a:t>
            </a:r>
            <a:r>
              <a:rPr lang="de-AT" dirty="0" err="1"/>
              <a:t>are</a:t>
            </a:r>
            <a:r>
              <a:rPr lang="de-AT" dirty="0"/>
              <a:t> just </a:t>
            </a:r>
            <a:r>
              <a:rPr lang="de-AT" dirty="0" err="1"/>
              <a:t>pairwise</a:t>
            </a:r>
            <a:r>
              <a:rPr lang="de-AT" dirty="0"/>
              <a:t> </a:t>
            </a:r>
            <a:r>
              <a:rPr lang="de-AT" dirty="0" err="1"/>
              <a:t>euclidean</a:t>
            </a:r>
            <a:r>
              <a:rPr lang="de-AT" dirty="0"/>
              <a:t> </a:t>
            </a:r>
            <a:r>
              <a:rPr lang="de-AT" dirty="0" err="1"/>
              <a:t>distances</a:t>
            </a:r>
            <a:r>
              <a:rPr lang="de-AT" dirty="0"/>
              <a:t>.</a:t>
            </a:r>
          </a:p>
          <a:p>
            <a:r>
              <a:rPr lang="de-AT" dirty="0" err="1"/>
              <a:t>We</a:t>
            </a:r>
            <a:r>
              <a:rPr lang="de-AT" dirty="0"/>
              <a:t> also </a:t>
            </a:r>
            <a:r>
              <a:rPr lang="de-AT" dirty="0" err="1"/>
              <a:t>have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batch-</a:t>
            </a:r>
            <a:r>
              <a:rPr lang="de-AT" dirty="0" err="1"/>
              <a:t>wise</a:t>
            </a:r>
            <a:r>
              <a:rPr lang="de-AT" dirty="0"/>
              <a:t> </a:t>
            </a:r>
            <a:r>
              <a:rPr lang="de-AT" dirty="0" err="1"/>
              <a:t>relations</a:t>
            </a:r>
            <a:r>
              <a:rPr lang="de-AT" dirty="0"/>
              <a:t>, </a:t>
            </a:r>
            <a:r>
              <a:rPr lang="de-AT" dirty="0" err="1"/>
              <a:t>which</a:t>
            </a:r>
            <a:r>
              <a:rPr lang="de-AT" dirty="0"/>
              <a:t> </a:t>
            </a:r>
            <a:r>
              <a:rPr lang="de-AT" dirty="0" err="1"/>
              <a:t>are</a:t>
            </a:r>
            <a:r>
              <a:rPr lang="de-AT" dirty="0"/>
              <a:t> </a:t>
            </a:r>
            <a:r>
              <a:rPr lang="de-AT" dirty="0" err="1"/>
              <a:t>again</a:t>
            </a:r>
            <a:r>
              <a:rPr lang="de-AT" dirty="0"/>
              <a:t> </a:t>
            </a:r>
            <a:r>
              <a:rPr lang="de-AT" dirty="0" err="1"/>
              <a:t>imply</a:t>
            </a:r>
            <a:r>
              <a:rPr lang="de-AT" dirty="0"/>
              <a:t> </a:t>
            </a:r>
            <a:r>
              <a:rPr lang="de-AT" dirty="0" err="1"/>
              <a:t>pairwise</a:t>
            </a:r>
            <a:r>
              <a:rPr lang="de-AT" dirty="0"/>
              <a:t> </a:t>
            </a:r>
            <a:r>
              <a:rPr lang="de-AT" dirty="0" err="1"/>
              <a:t>euclidean</a:t>
            </a:r>
            <a:r>
              <a:rPr lang="de-AT" dirty="0"/>
              <a:t> </a:t>
            </a:r>
            <a:r>
              <a:rPr lang="de-AT" dirty="0" err="1"/>
              <a:t>distances</a:t>
            </a:r>
            <a:r>
              <a:rPr lang="de-AT" dirty="0"/>
              <a:t> in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case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metric</a:t>
            </a:r>
            <a:r>
              <a:rPr lang="de-AT" dirty="0"/>
              <a:t> MDS.</a:t>
            </a:r>
          </a:p>
          <a:p>
            <a:r>
              <a:rPr lang="de-AT" dirty="0" err="1"/>
              <a:t>We</a:t>
            </a:r>
            <a:r>
              <a:rPr lang="de-AT" dirty="0"/>
              <a:t> also </a:t>
            </a:r>
            <a:r>
              <a:rPr lang="de-AT" dirty="0" err="1"/>
              <a:t>set</a:t>
            </a:r>
            <a:r>
              <a:rPr lang="de-AT" dirty="0"/>
              <a:t> </a:t>
            </a:r>
            <a:r>
              <a:rPr lang="de-AT" dirty="0" err="1"/>
              <a:t>up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loss</a:t>
            </a:r>
            <a:r>
              <a:rPr lang="de-AT" dirty="0"/>
              <a:t> </a:t>
            </a:r>
            <a:r>
              <a:rPr lang="de-AT" dirty="0" err="1"/>
              <a:t>function</a:t>
            </a:r>
            <a:r>
              <a:rPr lang="de-AT" dirty="0"/>
              <a:t>. </a:t>
            </a:r>
            <a:r>
              <a:rPr lang="de-AT" dirty="0" err="1"/>
              <a:t>There</a:t>
            </a:r>
            <a:r>
              <a:rPr lang="de-AT" dirty="0"/>
              <a:t> </a:t>
            </a:r>
            <a:r>
              <a:rPr lang="de-AT" dirty="0" err="1"/>
              <a:t>are</a:t>
            </a:r>
            <a:r>
              <a:rPr lang="de-AT" dirty="0"/>
              <a:t> </a:t>
            </a:r>
            <a:r>
              <a:rPr lang="de-AT" dirty="0" err="1"/>
              <a:t>several</a:t>
            </a:r>
            <a:r>
              <a:rPr lang="de-AT" dirty="0"/>
              <a:t> different </a:t>
            </a:r>
            <a:r>
              <a:rPr lang="de-AT" dirty="0" err="1"/>
              <a:t>types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losses</a:t>
            </a:r>
            <a:r>
              <a:rPr lang="de-AT" dirty="0"/>
              <a:t> in </a:t>
            </a:r>
            <a:r>
              <a:rPr lang="de-AT" dirty="0" err="1"/>
              <a:t>ParaDime</a:t>
            </a:r>
            <a:r>
              <a:rPr lang="de-AT" dirty="0"/>
              <a:t>. </a:t>
            </a:r>
            <a:r>
              <a:rPr lang="de-AT" dirty="0" err="1"/>
              <a:t>I‘ll</a:t>
            </a:r>
            <a:r>
              <a:rPr lang="de-AT" dirty="0"/>
              <a:t> </a:t>
            </a:r>
            <a:r>
              <a:rPr lang="de-AT" dirty="0" err="1"/>
              <a:t>get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that</a:t>
            </a:r>
            <a:r>
              <a:rPr lang="de-AT" dirty="0"/>
              <a:t> </a:t>
            </a:r>
            <a:r>
              <a:rPr lang="de-AT" dirty="0" err="1"/>
              <a:t>later</a:t>
            </a:r>
            <a:r>
              <a:rPr lang="de-AT" dirty="0"/>
              <a:t>.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now</a:t>
            </a:r>
            <a:r>
              <a:rPr lang="de-AT" dirty="0"/>
              <a:t>, </a:t>
            </a:r>
            <a:r>
              <a:rPr lang="de-AT" dirty="0" err="1"/>
              <a:t>we</a:t>
            </a:r>
            <a:r>
              <a:rPr lang="de-AT" dirty="0"/>
              <a:t> just </a:t>
            </a:r>
            <a:r>
              <a:rPr lang="de-AT" dirty="0" err="1"/>
              <a:t>use</a:t>
            </a:r>
            <a:r>
              <a:rPr lang="de-AT" dirty="0"/>
              <a:t> a </a:t>
            </a:r>
            <a:r>
              <a:rPr lang="de-AT" dirty="0" err="1"/>
              <a:t>relation</a:t>
            </a:r>
            <a:r>
              <a:rPr lang="de-AT" dirty="0"/>
              <a:t> type </a:t>
            </a:r>
            <a:r>
              <a:rPr lang="de-AT" dirty="0" err="1"/>
              <a:t>loss</a:t>
            </a:r>
            <a:r>
              <a:rPr lang="de-AT" dirty="0"/>
              <a:t> </a:t>
            </a:r>
            <a:r>
              <a:rPr lang="de-AT" dirty="0" err="1"/>
              <a:t>that</a:t>
            </a:r>
            <a:r>
              <a:rPr lang="de-AT" dirty="0"/>
              <a:t> </a:t>
            </a:r>
            <a:r>
              <a:rPr lang="de-AT" dirty="0" err="1"/>
              <a:t>compares</a:t>
            </a:r>
            <a:r>
              <a:rPr lang="de-AT" dirty="0"/>
              <a:t> global and batch-</a:t>
            </a:r>
            <a:r>
              <a:rPr lang="de-AT" dirty="0" err="1"/>
              <a:t>wise</a:t>
            </a:r>
            <a:r>
              <a:rPr lang="de-AT" dirty="0"/>
              <a:t> </a:t>
            </a:r>
            <a:r>
              <a:rPr lang="de-AT" dirty="0" err="1"/>
              <a:t>relations</a:t>
            </a:r>
            <a:r>
              <a:rPr lang="de-AT" dirty="0"/>
              <a:t> </a:t>
            </a:r>
            <a:r>
              <a:rPr lang="de-AT" dirty="0" err="1"/>
              <a:t>using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mean</a:t>
            </a:r>
            <a:r>
              <a:rPr lang="de-AT" dirty="0"/>
              <a:t> </a:t>
            </a:r>
            <a:r>
              <a:rPr lang="de-AT" dirty="0" err="1"/>
              <a:t>square</a:t>
            </a:r>
            <a:r>
              <a:rPr lang="de-AT" dirty="0"/>
              <a:t> </a:t>
            </a:r>
            <a:r>
              <a:rPr lang="de-AT" dirty="0" err="1"/>
              <a:t>error</a:t>
            </a:r>
            <a:r>
              <a:rPr lang="de-AT" dirty="0"/>
              <a:t>.</a:t>
            </a:r>
          </a:p>
          <a:p>
            <a:r>
              <a:rPr lang="de-AT" dirty="0" err="1"/>
              <a:t>Finally</a:t>
            </a:r>
            <a:r>
              <a:rPr lang="de-AT" dirty="0"/>
              <a:t>,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organize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training</a:t>
            </a:r>
            <a:r>
              <a:rPr lang="de-AT" dirty="0"/>
              <a:t> (</a:t>
            </a:r>
            <a:r>
              <a:rPr lang="de-AT" dirty="0" err="1"/>
              <a:t>that</a:t>
            </a:r>
            <a:r>
              <a:rPr lang="de-AT" dirty="0"/>
              <a:t> </a:t>
            </a:r>
            <a:r>
              <a:rPr lang="de-AT" dirty="0" err="1"/>
              <a:t>is</a:t>
            </a:r>
            <a:r>
              <a:rPr lang="de-AT" dirty="0"/>
              <a:t>,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optimization</a:t>
            </a:r>
            <a:r>
              <a:rPr lang="de-AT" dirty="0"/>
              <a:t>) </a:t>
            </a:r>
            <a:r>
              <a:rPr lang="de-AT" dirty="0" err="1"/>
              <a:t>into</a:t>
            </a:r>
            <a:r>
              <a:rPr lang="de-AT" dirty="0"/>
              <a:t> </a:t>
            </a:r>
            <a:r>
              <a:rPr lang="de-AT" dirty="0" err="1"/>
              <a:t>phases</a:t>
            </a:r>
            <a:r>
              <a:rPr lang="de-AT" dirty="0"/>
              <a:t>. </a:t>
            </a:r>
            <a:r>
              <a:rPr lang="de-AT" dirty="0" err="1"/>
              <a:t>For</a:t>
            </a:r>
            <a:r>
              <a:rPr lang="de-AT" dirty="0"/>
              <a:t> MDS,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only</a:t>
            </a:r>
            <a:r>
              <a:rPr lang="de-AT" dirty="0"/>
              <a:t> </a:t>
            </a:r>
            <a:r>
              <a:rPr lang="de-AT" dirty="0" err="1"/>
              <a:t>need</a:t>
            </a:r>
            <a:r>
              <a:rPr lang="de-AT" dirty="0"/>
              <a:t>  </a:t>
            </a:r>
            <a:r>
              <a:rPr lang="de-AT" dirty="0" err="1"/>
              <a:t>onephase</a:t>
            </a:r>
            <a:r>
              <a:rPr lang="de-AT" dirty="0"/>
              <a:t> </a:t>
            </a:r>
            <a:r>
              <a:rPr lang="de-AT" dirty="0" err="1"/>
              <a:t>though</a:t>
            </a:r>
            <a:r>
              <a:rPr lang="de-AT" dirty="0"/>
              <a:t> and </a:t>
            </a:r>
            <a:r>
              <a:rPr lang="de-AT" dirty="0" err="1"/>
              <a:t>that</a:t>
            </a:r>
            <a:r>
              <a:rPr lang="de-AT" dirty="0"/>
              <a:t> </a:t>
            </a:r>
            <a:r>
              <a:rPr lang="de-AT" dirty="0" err="1"/>
              <a:t>phase</a:t>
            </a:r>
            <a:r>
              <a:rPr lang="de-AT" dirty="0"/>
              <a:t> just </a:t>
            </a:r>
            <a:r>
              <a:rPr lang="de-AT" dirty="0" err="1"/>
              <a:t>uses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MDS </a:t>
            </a:r>
            <a:r>
              <a:rPr lang="de-AT" dirty="0" err="1"/>
              <a:t>loss</a:t>
            </a:r>
            <a:r>
              <a:rPr lang="de-AT" dirty="0"/>
              <a:t> </a:t>
            </a:r>
            <a:r>
              <a:rPr lang="de-AT" dirty="0" err="1"/>
              <a:t>defined</a:t>
            </a:r>
            <a:r>
              <a:rPr lang="de-AT" dirty="0"/>
              <a:t> </a:t>
            </a:r>
            <a:r>
              <a:rPr lang="de-AT" dirty="0" err="1"/>
              <a:t>above</a:t>
            </a:r>
            <a:r>
              <a:rPr lang="de-AT" dirty="0"/>
              <a:t>.</a:t>
            </a:r>
          </a:p>
          <a:p>
            <a:endParaRPr lang="de-AT" dirty="0"/>
          </a:p>
          <a:p>
            <a:r>
              <a:rPr lang="de-AT" dirty="0"/>
              <a:t>In </a:t>
            </a:r>
            <a:r>
              <a:rPr lang="de-AT" dirty="0" err="1"/>
              <a:t>ParaDime</a:t>
            </a:r>
            <a:r>
              <a:rPr lang="de-AT" dirty="0"/>
              <a:t>, </a:t>
            </a:r>
            <a:r>
              <a:rPr lang="de-AT" dirty="0" err="1"/>
              <a:t>you</a:t>
            </a:r>
            <a:r>
              <a:rPr lang="de-AT" dirty="0"/>
              <a:t> just </a:t>
            </a:r>
            <a:r>
              <a:rPr lang="de-AT" dirty="0" err="1"/>
              <a:t>load</a:t>
            </a:r>
            <a:r>
              <a:rPr lang="de-AT" dirty="0"/>
              <a:t> such a </a:t>
            </a:r>
            <a:r>
              <a:rPr lang="de-AT" dirty="0" err="1"/>
              <a:t>specification</a:t>
            </a:r>
            <a:r>
              <a:rPr lang="de-AT" dirty="0"/>
              <a:t>, </a:t>
            </a:r>
            <a:r>
              <a:rPr lang="de-AT" dirty="0" err="1"/>
              <a:t>define</a:t>
            </a:r>
            <a:r>
              <a:rPr lang="de-AT" dirty="0"/>
              <a:t> a </a:t>
            </a:r>
            <a:r>
              <a:rPr lang="de-AT" dirty="0" err="1"/>
              <a:t>PyTorch</a:t>
            </a:r>
            <a:r>
              <a:rPr lang="de-AT" dirty="0"/>
              <a:t> </a:t>
            </a:r>
            <a:r>
              <a:rPr lang="de-AT" dirty="0" err="1"/>
              <a:t>model</a:t>
            </a:r>
            <a:r>
              <a:rPr lang="de-AT" dirty="0"/>
              <a:t> and a </a:t>
            </a:r>
            <a:r>
              <a:rPr lang="de-AT" dirty="0" err="1"/>
              <a:t>dataset</a:t>
            </a:r>
            <a:r>
              <a:rPr lang="de-AT" dirty="0"/>
              <a:t> and </a:t>
            </a:r>
            <a:r>
              <a:rPr lang="de-AT" dirty="0" err="1"/>
              <a:t>you‘re</a:t>
            </a:r>
            <a:r>
              <a:rPr lang="de-AT" dirty="0"/>
              <a:t> </a:t>
            </a:r>
            <a:r>
              <a:rPr lang="de-AT" dirty="0" err="1"/>
              <a:t>ready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go</a:t>
            </a:r>
            <a:r>
              <a:rPr lang="de-AT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45AAE-9ED3-4569-ABB3-FF40457B18F6}" type="slidenum">
              <a:rPr lang="de-AT" smtClean="0"/>
              <a:t>18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425764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err="1"/>
              <a:t>Earlier</a:t>
            </a:r>
            <a:r>
              <a:rPr lang="de-AT" dirty="0"/>
              <a:t>, I </a:t>
            </a:r>
            <a:r>
              <a:rPr lang="de-AT" dirty="0" err="1"/>
              <a:t>briefly</a:t>
            </a:r>
            <a:r>
              <a:rPr lang="de-AT" dirty="0"/>
              <a:t> </a:t>
            </a:r>
            <a:r>
              <a:rPr lang="de-AT" dirty="0" err="1"/>
              <a:t>showed</a:t>
            </a:r>
            <a:r>
              <a:rPr lang="de-AT" dirty="0"/>
              <a:t> </a:t>
            </a:r>
            <a:r>
              <a:rPr lang="de-AT" dirty="0" err="1"/>
              <a:t>you</a:t>
            </a:r>
            <a:r>
              <a:rPr lang="de-AT" dirty="0"/>
              <a:t> an </a:t>
            </a:r>
            <a:r>
              <a:rPr lang="de-AT" dirty="0" err="1"/>
              <a:t>example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a </a:t>
            </a:r>
            <a:r>
              <a:rPr lang="de-AT" dirty="0" err="1"/>
              <a:t>parametric</a:t>
            </a:r>
            <a:r>
              <a:rPr lang="de-AT" dirty="0"/>
              <a:t> t-SNE </a:t>
            </a:r>
            <a:r>
              <a:rPr lang="de-AT" dirty="0" err="1"/>
              <a:t>routine</a:t>
            </a:r>
            <a:r>
              <a:rPr lang="de-AT" dirty="0"/>
              <a:t>. This </a:t>
            </a:r>
            <a:r>
              <a:rPr lang="de-AT" dirty="0" err="1"/>
              <a:t>is</a:t>
            </a:r>
            <a:r>
              <a:rPr lang="de-AT" dirty="0"/>
              <a:t> </a:t>
            </a:r>
            <a:r>
              <a:rPr lang="de-AT" dirty="0" err="1"/>
              <a:t>what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specification</a:t>
            </a:r>
            <a:r>
              <a:rPr lang="de-AT" dirty="0"/>
              <a:t>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that</a:t>
            </a:r>
            <a:r>
              <a:rPr lang="de-AT" dirty="0"/>
              <a:t> </a:t>
            </a:r>
            <a:r>
              <a:rPr lang="de-AT" dirty="0" err="1"/>
              <a:t>looks</a:t>
            </a:r>
            <a:r>
              <a:rPr lang="de-AT" dirty="0"/>
              <a:t> like. I </a:t>
            </a:r>
            <a:r>
              <a:rPr lang="de-AT" dirty="0" err="1"/>
              <a:t>won‘t</a:t>
            </a:r>
            <a:r>
              <a:rPr lang="de-AT" dirty="0"/>
              <a:t> </a:t>
            </a:r>
            <a:r>
              <a:rPr lang="de-AT" dirty="0" err="1"/>
              <a:t>go</a:t>
            </a:r>
            <a:r>
              <a:rPr lang="de-AT" dirty="0"/>
              <a:t> </a:t>
            </a:r>
            <a:r>
              <a:rPr lang="de-AT" dirty="0" err="1"/>
              <a:t>into</a:t>
            </a:r>
            <a:r>
              <a:rPr lang="de-AT" dirty="0"/>
              <a:t> </a:t>
            </a:r>
            <a:r>
              <a:rPr lang="de-AT" dirty="0" err="1"/>
              <a:t>too</a:t>
            </a:r>
            <a:r>
              <a:rPr lang="de-AT" dirty="0"/>
              <a:t> </a:t>
            </a:r>
            <a:r>
              <a:rPr lang="de-AT" dirty="0" err="1"/>
              <a:t>much</a:t>
            </a:r>
            <a:r>
              <a:rPr lang="de-AT" dirty="0"/>
              <a:t> </a:t>
            </a:r>
            <a:r>
              <a:rPr lang="de-AT" dirty="0" err="1"/>
              <a:t>detail</a:t>
            </a:r>
            <a:r>
              <a:rPr lang="de-AT" dirty="0"/>
              <a:t> </a:t>
            </a:r>
            <a:r>
              <a:rPr lang="de-AT" dirty="0" err="1"/>
              <a:t>here</a:t>
            </a:r>
            <a:r>
              <a:rPr lang="de-AT" dirty="0"/>
              <a:t>, but </a:t>
            </a:r>
            <a:r>
              <a:rPr lang="de-AT" dirty="0" err="1"/>
              <a:t>you</a:t>
            </a:r>
            <a:r>
              <a:rPr lang="de-AT" dirty="0"/>
              <a:t> </a:t>
            </a:r>
            <a:r>
              <a:rPr lang="de-AT" dirty="0" err="1"/>
              <a:t>can</a:t>
            </a:r>
            <a:r>
              <a:rPr lang="de-AT" dirty="0"/>
              <a:t> </a:t>
            </a:r>
            <a:r>
              <a:rPr lang="de-AT" dirty="0" err="1"/>
              <a:t>notice</a:t>
            </a:r>
            <a:r>
              <a:rPr lang="de-AT" dirty="0"/>
              <a:t> </a:t>
            </a:r>
            <a:r>
              <a:rPr lang="de-AT" dirty="0" err="1"/>
              <a:t>that</a:t>
            </a:r>
            <a:r>
              <a:rPr lang="de-AT" dirty="0"/>
              <a:t>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set</a:t>
            </a:r>
            <a:r>
              <a:rPr lang="de-AT" dirty="0"/>
              <a:t> </a:t>
            </a:r>
            <a:r>
              <a:rPr lang="de-AT" dirty="0" err="1"/>
              <a:t>up</a:t>
            </a:r>
            <a:r>
              <a:rPr lang="de-AT" dirty="0"/>
              <a:t> </a:t>
            </a:r>
            <a:r>
              <a:rPr lang="de-AT" dirty="0" err="1"/>
              <a:t>some</a:t>
            </a:r>
            <a:r>
              <a:rPr lang="de-AT" dirty="0"/>
              <a:t> </a:t>
            </a:r>
            <a:r>
              <a:rPr lang="de-AT" dirty="0" err="1"/>
              <a:t>slightly</a:t>
            </a:r>
            <a:r>
              <a:rPr lang="de-AT" dirty="0"/>
              <a:t> </a:t>
            </a:r>
            <a:r>
              <a:rPr lang="de-AT" dirty="0" err="1"/>
              <a:t>more</a:t>
            </a:r>
            <a:r>
              <a:rPr lang="de-AT" dirty="0"/>
              <a:t> </a:t>
            </a:r>
            <a:r>
              <a:rPr lang="de-AT" dirty="0" err="1"/>
              <a:t>complex</a:t>
            </a:r>
            <a:r>
              <a:rPr lang="de-AT" dirty="0"/>
              <a:t> </a:t>
            </a:r>
            <a:r>
              <a:rPr lang="de-AT" dirty="0" err="1"/>
              <a:t>relations</a:t>
            </a:r>
            <a:r>
              <a:rPr lang="de-AT" dirty="0"/>
              <a:t> </a:t>
            </a:r>
            <a:r>
              <a:rPr lang="de-AT" dirty="0" err="1"/>
              <a:t>that</a:t>
            </a:r>
            <a:r>
              <a:rPr lang="de-AT" dirty="0"/>
              <a:t> </a:t>
            </a:r>
            <a:r>
              <a:rPr lang="de-AT" dirty="0" err="1"/>
              <a:t>are</a:t>
            </a:r>
            <a:r>
              <a:rPr lang="de-AT" dirty="0"/>
              <a:t> </a:t>
            </a:r>
            <a:r>
              <a:rPr lang="de-AT" dirty="0" err="1"/>
              <a:t>based</a:t>
            </a:r>
            <a:r>
              <a:rPr lang="de-AT" dirty="0"/>
              <a:t> on </a:t>
            </a:r>
            <a:r>
              <a:rPr lang="de-AT" dirty="0" err="1"/>
              <a:t>transformed</a:t>
            </a:r>
            <a:r>
              <a:rPr lang="de-AT" dirty="0"/>
              <a:t> </a:t>
            </a:r>
            <a:r>
              <a:rPr lang="de-AT" dirty="0" err="1"/>
              <a:t>distances</a:t>
            </a:r>
            <a:r>
              <a:rPr lang="de-AT" dirty="0"/>
              <a:t>. </a:t>
            </a:r>
            <a:r>
              <a:rPr lang="de-AT" dirty="0" err="1"/>
              <a:t>We</a:t>
            </a:r>
            <a:r>
              <a:rPr lang="de-AT" dirty="0"/>
              <a:t> also </a:t>
            </a:r>
            <a:r>
              <a:rPr lang="de-AT" dirty="0" err="1"/>
              <a:t>use</a:t>
            </a:r>
            <a:r>
              <a:rPr lang="de-AT" dirty="0"/>
              <a:t> multiple </a:t>
            </a:r>
            <a:r>
              <a:rPr lang="de-AT" dirty="0" err="1"/>
              <a:t>training</a:t>
            </a:r>
            <a:r>
              <a:rPr lang="de-AT" dirty="0"/>
              <a:t> </a:t>
            </a:r>
            <a:r>
              <a:rPr lang="de-AT" dirty="0" err="1"/>
              <a:t>phases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mimic</a:t>
            </a:r>
            <a:r>
              <a:rPr lang="de-AT" dirty="0"/>
              <a:t> an </a:t>
            </a:r>
            <a:r>
              <a:rPr lang="de-AT" dirty="0" err="1"/>
              <a:t>initialization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coordinates</a:t>
            </a:r>
            <a:r>
              <a:rPr lang="de-AT" dirty="0"/>
              <a:t> </a:t>
            </a:r>
            <a:r>
              <a:rPr lang="de-AT" dirty="0" err="1"/>
              <a:t>with</a:t>
            </a:r>
            <a:r>
              <a:rPr lang="de-AT" dirty="0"/>
              <a:t> PCA, </a:t>
            </a:r>
            <a:r>
              <a:rPr lang="de-AT" dirty="0" err="1"/>
              <a:t>which</a:t>
            </a:r>
            <a:r>
              <a:rPr lang="de-AT" dirty="0"/>
              <a:t> </a:t>
            </a:r>
            <a:r>
              <a:rPr lang="de-AT" dirty="0" err="1"/>
              <a:t>is</a:t>
            </a:r>
            <a:r>
              <a:rPr lang="de-AT" dirty="0"/>
              <a:t> </a:t>
            </a:r>
            <a:r>
              <a:rPr lang="de-AT" dirty="0" err="1"/>
              <a:t>often</a:t>
            </a:r>
            <a:r>
              <a:rPr lang="de-AT" dirty="0"/>
              <a:t> </a:t>
            </a:r>
            <a:r>
              <a:rPr lang="de-AT" dirty="0" err="1"/>
              <a:t>used</a:t>
            </a:r>
            <a:r>
              <a:rPr lang="de-AT" dirty="0"/>
              <a:t> in modern t-SNE </a:t>
            </a:r>
            <a:r>
              <a:rPr lang="de-AT" dirty="0" err="1"/>
              <a:t>implementations</a:t>
            </a:r>
            <a:r>
              <a:rPr lang="de-AT" dirty="0"/>
              <a:t>. </a:t>
            </a:r>
            <a:r>
              <a:rPr lang="de-AT" dirty="0" err="1"/>
              <a:t>You</a:t>
            </a:r>
            <a:r>
              <a:rPr lang="de-AT" dirty="0"/>
              <a:t> </a:t>
            </a:r>
            <a:r>
              <a:rPr lang="de-AT" dirty="0" err="1"/>
              <a:t>can</a:t>
            </a:r>
            <a:r>
              <a:rPr lang="de-AT" dirty="0"/>
              <a:t> pause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video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have</a:t>
            </a:r>
            <a:r>
              <a:rPr lang="de-AT" dirty="0"/>
              <a:t> a </a:t>
            </a:r>
            <a:r>
              <a:rPr lang="de-AT" dirty="0" err="1"/>
              <a:t>closer</a:t>
            </a:r>
            <a:r>
              <a:rPr lang="de-AT" dirty="0"/>
              <a:t> </a:t>
            </a:r>
            <a:r>
              <a:rPr lang="de-AT" dirty="0" err="1"/>
              <a:t>look</a:t>
            </a:r>
            <a:r>
              <a:rPr lang="de-AT" dirty="0"/>
              <a:t>, </a:t>
            </a:r>
            <a:r>
              <a:rPr lang="de-AT" dirty="0" err="1"/>
              <a:t>or</a:t>
            </a:r>
            <a:r>
              <a:rPr lang="de-AT" dirty="0"/>
              <a:t> </a:t>
            </a:r>
            <a:r>
              <a:rPr lang="de-AT" dirty="0" err="1"/>
              <a:t>you</a:t>
            </a:r>
            <a:r>
              <a:rPr lang="de-AT" dirty="0"/>
              <a:t> </a:t>
            </a:r>
            <a:r>
              <a:rPr lang="de-AT" dirty="0" err="1"/>
              <a:t>can</a:t>
            </a:r>
            <a:r>
              <a:rPr lang="de-AT" dirty="0"/>
              <a:t> </a:t>
            </a:r>
            <a:r>
              <a:rPr lang="de-AT" dirty="0" err="1"/>
              <a:t>read</a:t>
            </a:r>
            <a:r>
              <a:rPr lang="de-AT" dirty="0"/>
              <a:t> </a:t>
            </a:r>
            <a:r>
              <a:rPr lang="de-AT" dirty="0" err="1"/>
              <a:t>about</a:t>
            </a:r>
            <a:r>
              <a:rPr lang="de-AT" dirty="0"/>
              <a:t> </a:t>
            </a:r>
            <a:r>
              <a:rPr lang="de-AT" dirty="0" err="1"/>
              <a:t>this</a:t>
            </a:r>
            <a:r>
              <a:rPr lang="de-AT" dirty="0"/>
              <a:t> </a:t>
            </a:r>
            <a:r>
              <a:rPr lang="de-AT" dirty="0" err="1"/>
              <a:t>example</a:t>
            </a:r>
            <a:r>
              <a:rPr lang="de-AT" dirty="0"/>
              <a:t> in </a:t>
            </a:r>
            <a:r>
              <a:rPr lang="de-AT" dirty="0" err="1"/>
              <a:t>more</a:t>
            </a:r>
            <a:r>
              <a:rPr lang="de-AT" dirty="0"/>
              <a:t> </a:t>
            </a:r>
            <a:r>
              <a:rPr lang="de-AT" dirty="0" err="1"/>
              <a:t>detail</a:t>
            </a:r>
            <a:r>
              <a:rPr lang="de-AT" dirty="0"/>
              <a:t> in </a:t>
            </a:r>
            <a:r>
              <a:rPr lang="de-AT" dirty="0" err="1"/>
              <a:t>our</a:t>
            </a:r>
            <a:r>
              <a:rPr lang="de-AT" dirty="0"/>
              <a:t> </a:t>
            </a:r>
            <a:r>
              <a:rPr lang="de-AT" dirty="0" err="1"/>
              <a:t>paper</a:t>
            </a:r>
            <a:r>
              <a:rPr lang="de-AT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45AAE-9ED3-4569-ABB3-FF40457B18F6}" type="slidenum">
              <a:rPr lang="de-AT" smtClean="0"/>
              <a:t>19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085785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dirty="0"/>
              <a:t>I </a:t>
            </a:r>
            <a:r>
              <a:rPr lang="de-AT" dirty="0" err="1"/>
              <a:t>want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start</a:t>
            </a:r>
            <a:r>
              <a:rPr lang="de-AT" dirty="0"/>
              <a:t> </a:t>
            </a:r>
            <a:r>
              <a:rPr lang="de-AT" dirty="0" err="1"/>
              <a:t>with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general</a:t>
            </a:r>
            <a:r>
              <a:rPr lang="de-AT" dirty="0"/>
              <a:t> </a:t>
            </a:r>
            <a:r>
              <a:rPr lang="de-AT" dirty="0" err="1"/>
              <a:t>motivation</a:t>
            </a:r>
            <a:r>
              <a:rPr lang="de-AT" dirty="0"/>
              <a:t> </a:t>
            </a:r>
            <a:r>
              <a:rPr lang="de-AT" dirty="0" err="1"/>
              <a:t>behind</a:t>
            </a:r>
            <a:r>
              <a:rPr lang="de-AT" dirty="0"/>
              <a:t> </a:t>
            </a:r>
            <a:r>
              <a:rPr lang="de-AT" dirty="0" err="1"/>
              <a:t>our</a:t>
            </a:r>
            <a:r>
              <a:rPr lang="de-AT" dirty="0"/>
              <a:t> </a:t>
            </a:r>
            <a:r>
              <a:rPr lang="de-AT" dirty="0" err="1"/>
              <a:t>work</a:t>
            </a:r>
            <a:r>
              <a:rPr lang="de-AT" dirty="0"/>
              <a:t>. </a:t>
            </a:r>
            <a:r>
              <a:rPr lang="de-AT" dirty="0" err="1"/>
              <a:t>ParaDime</a:t>
            </a:r>
            <a:r>
              <a:rPr lang="de-AT" dirty="0"/>
              <a:t> </a:t>
            </a:r>
            <a:r>
              <a:rPr lang="de-AT" dirty="0" err="1"/>
              <a:t>is</a:t>
            </a:r>
            <a:r>
              <a:rPr lang="de-AT" dirty="0"/>
              <a:t> a </a:t>
            </a:r>
            <a:r>
              <a:rPr lang="de-AT" dirty="0" err="1"/>
              <a:t>framework</a:t>
            </a:r>
            <a:r>
              <a:rPr lang="de-AT" dirty="0"/>
              <a:t>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parametric</a:t>
            </a:r>
            <a:r>
              <a:rPr lang="de-AT" dirty="0"/>
              <a:t> </a:t>
            </a:r>
            <a:r>
              <a:rPr lang="de-AT" dirty="0" err="1"/>
              <a:t>dimensionality</a:t>
            </a:r>
            <a:r>
              <a:rPr lang="de-AT" dirty="0"/>
              <a:t> </a:t>
            </a:r>
            <a:r>
              <a:rPr lang="de-AT" dirty="0" err="1"/>
              <a:t>reduction</a:t>
            </a:r>
            <a:r>
              <a:rPr lang="de-AT" dirty="0"/>
              <a:t>. </a:t>
            </a:r>
            <a:r>
              <a:rPr lang="de-AT" dirty="0" err="1"/>
              <a:t>Because</a:t>
            </a:r>
            <a:r>
              <a:rPr lang="de-AT" dirty="0"/>
              <a:t> </a:t>
            </a:r>
            <a:r>
              <a:rPr lang="de-AT" dirty="0" err="1"/>
              <a:t>dimensionality</a:t>
            </a:r>
            <a:r>
              <a:rPr lang="de-AT" dirty="0"/>
              <a:t> </a:t>
            </a:r>
            <a:r>
              <a:rPr lang="de-AT" dirty="0" err="1"/>
              <a:t>reduction</a:t>
            </a:r>
            <a:r>
              <a:rPr lang="de-AT" dirty="0"/>
              <a:t> </a:t>
            </a:r>
            <a:r>
              <a:rPr lang="de-AT" dirty="0" err="1"/>
              <a:t>is</a:t>
            </a:r>
            <a:r>
              <a:rPr lang="de-AT" dirty="0"/>
              <a:t> </a:t>
            </a:r>
            <a:r>
              <a:rPr lang="de-AT" dirty="0" err="1"/>
              <a:t>quite</a:t>
            </a:r>
            <a:r>
              <a:rPr lang="de-AT" dirty="0"/>
              <a:t> a </a:t>
            </a:r>
            <a:r>
              <a:rPr lang="de-AT" dirty="0" err="1"/>
              <a:t>mouthful</a:t>
            </a:r>
            <a:r>
              <a:rPr lang="de-AT" dirty="0"/>
              <a:t>, </a:t>
            </a:r>
            <a:r>
              <a:rPr lang="de-AT" dirty="0" err="1"/>
              <a:t>I‘ll</a:t>
            </a:r>
            <a:r>
              <a:rPr lang="de-AT" dirty="0"/>
              <a:t> </a:t>
            </a:r>
            <a:r>
              <a:rPr lang="de-AT" dirty="0" err="1"/>
              <a:t>be</a:t>
            </a:r>
            <a:r>
              <a:rPr lang="de-AT" dirty="0"/>
              <a:t> </a:t>
            </a:r>
            <a:r>
              <a:rPr lang="de-AT" dirty="0" err="1"/>
              <a:t>mostly</a:t>
            </a:r>
            <a:r>
              <a:rPr lang="de-AT" dirty="0"/>
              <a:t> </a:t>
            </a:r>
            <a:r>
              <a:rPr lang="de-AT" dirty="0" err="1"/>
              <a:t>calling</a:t>
            </a:r>
            <a:r>
              <a:rPr lang="de-AT" dirty="0"/>
              <a:t> </a:t>
            </a:r>
            <a:r>
              <a:rPr lang="de-AT" dirty="0" err="1"/>
              <a:t>it</a:t>
            </a:r>
            <a:r>
              <a:rPr lang="de-AT" dirty="0"/>
              <a:t> DR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rest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presentation</a:t>
            </a:r>
            <a:r>
              <a:rPr lang="de-AT" dirty="0"/>
              <a:t>.</a:t>
            </a:r>
          </a:p>
          <a:p>
            <a:r>
              <a:rPr lang="de-AT" dirty="0"/>
              <a:t>The </a:t>
            </a:r>
            <a:r>
              <a:rPr lang="de-AT" dirty="0" err="1"/>
              <a:t>development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ParaDime</a:t>
            </a:r>
            <a:r>
              <a:rPr lang="de-AT" dirty="0"/>
              <a:t> was </a:t>
            </a:r>
            <a:r>
              <a:rPr lang="de-AT" dirty="0" err="1"/>
              <a:t>guided</a:t>
            </a:r>
            <a:r>
              <a:rPr lang="de-AT" dirty="0"/>
              <a:t> </a:t>
            </a:r>
            <a:r>
              <a:rPr lang="de-AT" dirty="0" err="1"/>
              <a:t>by</a:t>
            </a:r>
            <a:r>
              <a:rPr lang="de-AT" dirty="0"/>
              <a:t> </a:t>
            </a:r>
            <a:r>
              <a:rPr lang="de-AT" dirty="0" err="1"/>
              <a:t>four</a:t>
            </a:r>
            <a:r>
              <a:rPr lang="de-AT" dirty="0"/>
              <a:t> </a:t>
            </a:r>
            <a:r>
              <a:rPr lang="de-AT" dirty="0" err="1"/>
              <a:t>principles</a:t>
            </a:r>
            <a:r>
              <a:rPr lang="de-AT" dirty="0"/>
              <a:t>.</a:t>
            </a:r>
          </a:p>
          <a:p>
            <a:r>
              <a:rPr lang="de-AT" dirty="0"/>
              <a:t>First,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wanted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unify</a:t>
            </a:r>
            <a:r>
              <a:rPr lang="de-AT" dirty="0"/>
              <a:t> </a:t>
            </a:r>
            <a:r>
              <a:rPr lang="de-AT" dirty="0" err="1"/>
              <a:t>existing</a:t>
            </a:r>
            <a:r>
              <a:rPr lang="de-AT" dirty="0"/>
              <a:t> DR </a:t>
            </a:r>
            <a:r>
              <a:rPr lang="de-AT" dirty="0" err="1"/>
              <a:t>techniques</a:t>
            </a:r>
            <a:r>
              <a:rPr lang="de-AT" dirty="0"/>
              <a:t>.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had</a:t>
            </a:r>
            <a:r>
              <a:rPr lang="de-AT" dirty="0"/>
              <a:t> </a:t>
            </a:r>
            <a:r>
              <a:rPr lang="de-AT" dirty="0" err="1"/>
              <a:t>noticed</a:t>
            </a:r>
            <a:r>
              <a:rPr lang="de-AT" dirty="0"/>
              <a:t> </a:t>
            </a:r>
            <a:r>
              <a:rPr lang="de-AT" dirty="0" err="1"/>
              <a:t>that</a:t>
            </a:r>
            <a:r>
              <a:rPr lang="de-AT" dirty="0"/>
              <a:t> </a:t>
            </a:r>
            <a:r>
              <a:rPr lang="de-AT" dirty="0" err="1"/>
              <a:t>some</a:t>
            </a:r>
            <a:r>
              <a:rPr lang="de-AT" dirty="0"/>
              <a:t> </a:t>
            </a:r>
            <a:r>
              <a:rPr lang="de-AT" dirty="0" err="1"/>
              <a:t>existing</a:t>
            </a:r>
            <a:r>
              <a:rPr lang="de-AT" dirty="0"/>
              <a:t> </a:t>
            </a:r>
            <a:r>
              <a:rPr lang="de-AT" dirty="0" err="1"/>
              <a:t>techniques</a:t>
            </a:r>
            <a:r>
              <a:rPr lang="de-AT" dirty="0"/>
              <a:t> </a:t>
            </a:r>
            <a:r>
              <a:rPr lang="de-AT" dirty="0" err="1"/>
              <a:t>share</a:t>
            </a:r>
            <a:r>
              <a:rPr lang="de-AT" dirty="0"/>
              <a:t> a </a:t>
            </a:r>
            <a:r>
              <a:rPr lang="de-AT" dirty="0" err="1"/>
              <a:t>lot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ideas</a:t>
            </a:r>
            <a:r>
              <a:rPr lang="de-AT" dirty="0"/>
              <a:t> and </a:t>
            </a:r>
            <a:r>
              <a:rPr lang="de-AT" dirty="0" err="1"/>
              <a:t>principles</a:t>
            </a:r>
            <a:r>
              <a:rPr lang="de-AT" dirty="0"/>
              <a:t> </a:t>
            </a:r>
            <a:r>
              <a:rPr lang="de-AT" dirty="0" err="1"/>
              <a:t>with</a:t>
            </a:r>
            <a:r>
              <a:rPr lang="de-AT" dirty="0"/>
              <a:t> </a:t>
            </a:r>
            <a:r>
              <a:rPr lang="de-AT" dirty="0" err="1"/>
              <a:t>each</a:t>
            </a:r>
            <a:r>
              <a:rPr lang="de-AT" dirty="0"/>
              <a:t> </a:t>
            </a:r>
            <a:r>
              <a:rPr lang="de-AT" dirty="0" err="1"/>
              <a:t>other</a:t>
            </a:r>
            <a:r>
              <a:rPr lang="de-AT" dirty="0"/>
              <a:t>, and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wanted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provide</a:t>
            </a:r>
            <a:r>
              <a:rPr lang="de-AT" dirty="0"/>
              <a:t> a </a:t>
            </a:r>
            <a:r>
              <a:rPr lang="de-AT" dirty="0" err="1"/>
              <a:t>common</a:t>
            </a:r>
            <a:r>
              <a:rPr lang="de-AT" dirty="0"/>
              <a:t> </a:t>
            </a:r>
            <a:r>
              <a:rPr lang="de-AT" dirty="0" err="1"/>
              <a:t>framework</a:t>
            </a:r>
            <a:r>
              <a:rPr lang="de-AT" dirty="0"/>
              <a:t>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them</a:t>
            </a:r>
            <a:r>
              <a:rPr lang="de-AT" dirty="0"/>
              <a:t>.</a:t>
            </a:r>
          </a:p>
          <a:p>
            <a:r>
              <a:rPr lang="de-AT" dirty="0"/>
              <a:t>Second,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wanted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extend</a:t>
            </a:r>
            <a:r>
              <a:rPr lang="de-AT" dirty="0"/>
              <a:t> </a:t>
            </a:r>
            <a:r>
              <a:rPr lang="de-AT" dirty="0" err="1"/>
              <a:t>these</a:t>
            </a:r>
            <a:r>
              <a:rPr lang="de-AT" dirty="0"/>
              <a:t> </a:t>
            </a:r>
            <a:r>
              <a:rPr lang="de-AT" dirty="0" err="1"/>
              <a:t>techniques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be</a:t>
            </a:r>
            <a:r>
              <a:rPr lang="de-AT" dirty="0"/>
              <a:t> </a:t>
            </a:r>
            <a:r>
              <a:rPr lang="de-AT" dirty="0" err="1"/>
              <a:t>parametric</a:t>
            </a:r>
            <a:r>
              <a:rPr lang="de-AT" dirty="0"/>
              <a:t>.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found</a:t>
            </a:r>
            <a:r>
              <a:rPr lang="de-AT" dirty="0"/>
              <a:t> </a:t>
            </a:r>
            <a:r>
              <a:rPr lang="de-AT" dirty="0" err="1"/>
              <a:t>that</a:t>
            </a:r>
            <a:r>
              <a:rPr lang="de-AT" dirty="0"/>
              <a:t> </a:t>
            </a:r>
            <a:r>
              <a:rPr lang="de-AT" dirty="0" err="1"/>
              <a:t>parametric</a:t>
            </a:r>
            <a:r>
              <a:rPr lang="de-AT" dirty="0"/>
              <a:t> </a:t>
            </a:r>
            <a:r>
              <a:rPr lang="de-AT" dirty="0" err="1"/>
              <a:t>extensions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DR </a:t>
            </a:r>
            <a:r>
              <a:rPr lang="de-AT" dirty="0" err="1"/>
              <a:t>techniques</a:t>
            </a:r>
            <a:r>
              <a:rPr lang="de-AT" dirty="0"/>
              <a:t> </a:t>
            </a:r>
            <a:r>
              <a:rPr lang="de-AT" dirty="0" err="1"/>
              <a:t>can</a:t>
            </a:r>
            <a:r>
              <a:rPr lang="de-AT" dirty="0"/>
              <a:t> </a:t>
            </a:r>
            <a:r>
              <a:rPr lang="de-AT" dirty="0" err="1"/>
              <a:t>be</a:t>
            </a:r>
            <a:r>
              <a:rPr lang="de-AT" dirty="0"/>
              <a:t> </a:t>
            </a:r>
            <a:r>
              <a:rPr lang="de-AT" dirty="0" err="1"/>
              <a:t>quite</a:t>
            </a:r>
            <a:r>
              <a:rPr lang="de-AT" dirty="0"/>
              <a:t> </a:t>
            </a:r>
            <a:r>
              <a:rPr lang="de-AT" dirty="0" err="1"/>
              <a:t>handy</a:t>
            </a:r>
            <a:r>
              <a:rPr lang="de-AT" dirty="0"/>
              <a:t> in </a:t>
            </a:r>
            <a:r>
              <a:rPr lang="de-AT" dirty="0" err="1"/>
              <a:t>some</a:t>
            </a:r>
            <a:r>
              <a:rPr lang="de-AT" dirty="0"/>
              <a:t> </a:t>
            </a:r>
            <a:r>
              <a:rPr lang="de-AT" dirty="0" err="1"/>
              <a:t>cases</a:t>
            </a:r>
            <a:r>
              <a:rPr lang="de-AT" dirty="0"/>
              <a:t>, </a:t>
            </a:r>
            <a:r>
              <a:rPr lang="de-AT" dirty="0" err="1"/>
              <a:t>yet</a:t>
            </a:r>
            <a:r>
              <a:rPr lang="de-AT" dirty="0"/>
              <a:t> </a:t>
            </a:r>
            <a:r>
              <a:rPr lang="de-AT" dirty="0" err="1"/>
              <a:t>it</a:t>
            </a:r>
            <a:r>
              <a:rPr lang="de-AT" dirty="0"/>
              <a:t> was still a </a:t>
            </a:r>
            <a:r>
              <a:rPr lang="de-AT" dirty="0" err="1"/>
              <a:t>bit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an </a:t>
            </a:r>
            <a:r>
              <a:rPr lang="de-AT" dirty="0" err="1"/>
              <a:t>underexplored</a:t>
            </a:r>
            <a:r>
              <a:rPr lang="de-AT" dirty="0"/>
              <a:t> </a:t>
            </a:r>
            <a:r>
              <a:rPr lang="de-AT" dirty="0" err="1"/>
              <a:t>area</a:t>
            </a:r>
            <a:r>
              <a:rPr lang="de-AT" dirty="0"/>
              <a:t> in </a:t>
            </a:r>
            <a:r>
              <a:rPr lang="de-AT" dirty="0" err="1"/>
              <a:t>our</a:t>
            </a:r>
            <a:r>
              <a:rPr lang="de-AT" dirty="0"/>
              <a:t> </a:t>
            </a:r>
            <a:r>
              <a:rPr lang="de-AT" dirty="0" err="1"/>
              <a:t>opinion</a:t>
            </a:r>
            <a:r>
              <a:rPr lang="de-AT" dirty="0"/>
              <a:t>.</a:t>
            </a:r>
          </a:p>
          <a:p>
            <a:r>
              <a:rPr lang="de-AT" dirty="0" err="1"/>
              <a:t>I‘ll</a:t>
            </a:r>
            <a:r>
              <a:rPr lang="de-AT" dirty="0"/>
              <a:t> </a:t>
            </a:r>
            <a:r>
              <a:rPr lang="de-AT" dirty="0" err="1"/>
              <a:t>explain</a:t>
            </a:r>
            <a:r>
              <a:rPr lang="de-AT" dirty="0"/>
              <a:t> </a:t>
            </a:r>
            <a:r>
              <a:rPr lang="de-AT" dirty="0" err="1"/>
              <a:t>later</a:t>
            </a:r>
            <a:r>
              <a:rPr lang="de-AT" dirty="0"/>
              <a:t> in </a:t>
            </a:r>
            <a:r>
              <a:rPr lang="de-AT" dirty="0" err="1"/>
              <a:t>more</a:t>
            </a:r>
            <a:r>
              <a:rPr lang="de-AT" dirty="0"/>
              <a:t> </a:t>
            </a:r>
            <a:r>
              <a:rPr lang="de-AT" dirty="0" err="1"/>
              <a:t>detail</a:t>
            </a:r>
            <a:r>
              <a:rPr lang="de-AT" dirty="0"/>
              <a:t> </a:t>
            </a:r>
            <a:r>
              <a:rPr lang="de-AT" dirty="0" err="1"/>
              <a:t>when</a:t>
            </a:r>
            <a:r>
              <a:rPr lang="de-AT" dirty="0"/>
              <a:t> and </a:t>
            </a:r>
            <a:r>
              <a:rPr lang="de-AT" dirty="0" err="1"/>
              <a:t>how</a:t>
            </a:r>
            <a:r>
              <a:rPr lang="de-AT" dirty="0"/>
              <a:t> </a:t>
            </a:r>
            <a:r>
              <a:rPr lang="de-AT" dirty="0" err="1"/>
              <a:t>parametric</a:t>
            </a:r>
            <a:r>
              <a:rPr lang="de-AT" dirty="0"/>
              <a:t> DR </a:t>
            </a:r>
            <a:r>
              <a:rPr lang="de-AT" dirty="0" err="1"/>
              <a:t>techniqes</a:t>
            </a:r>
            <a:r>
              <a:rPr lang="de-AT" dirty="0"/>
              <a:t> </a:t>
            </a:r>
            <a:r>
              <a:rPr lang="de-AT" dirty="0" err="1"/>
              <a:t>can</a:t>
            </a:r>
            <a:r>
              <a:rPr lang="de-AT" dirty="0"/>
              <a:t> </a:t>
            </a:r>
            <a:r>
              <a:rPr lang="de-AT" dirty="0" err="1"/>
              <a:t>be</a:t>
            </a:r>
            <a:r>
              <a:rPr lang="de-AT" dirty="0"/>
              <a:t> </a:t>
            </a:r>
            <a:r>
              <a:rPr lang="de-AT" dirty="0" err="1"/>
              <a:t>beneficial</a:t>
            </a:r>
            <a:r>
              <a:rPr lang="de-AT" dirty="0"/>
              <a:t>.</a:t>
            </a:r>
          </a:p>
          <a:p>
            <a:r>
              <a:rPr lang="de-AT" dirty="0"/>
              <a:t>Third,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wanted</a:t>
            </a:r>
            <a:r>
              <a:rPr lang="de-AT" dirty="0"/>
              <a:t> </a:t>
            </a:r>
            <a:r>
              <a:rPr lang="de-AT" dirty="0" err="1"/>
              <a:t>users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be</a:t>
            </a:r>
            <a:r>
              <a:rPr lang="de-AT" dirty="0"/>
              <a:t> </a:t>
            </a:r>
            <a:r>
              <a:rPr lang="de-AT" dirty="0" err="1"/>
              <a:t>able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customize </a:t>
            </a:r>
            <a:r>
              <a:rPr lang="de-AT" dirty="0" err="1"/>
              <a:t>these</a:t>
            </a:r>
            <a:r>
              <a:rPr lang="de-AT" dirty="0"/>
              <a:t> </a:t>
            </a:r>
            <a:r>
              <a:rPr lang="de-AT" dirty="0" err="1"/>
              <a:t>techniques</a:t>
            </a:r>
            <a:r>
              <a:rPr lang="de-AT" dirty="0"/>
              <a:t>,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make</a:t>
            </a:r>
            <a:r>
              <a:rPr lang="de-AT" dirty="0"/>
              <a:t> </a:t>
            </a:r>
            <a:r>
              <a:rPr lang="de-AT" dirty="0" err="1"/>
              <a:t>it</a:t>
            </a:r>
            <a:r>
              <a:rPr lang="de-AT" dirty="0"/>
              <a:t> easy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them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experiment</a:t>
            </a:r>
            <a:r>
              <a:rPr lang="de-AT" dirty="0"/>
              <a:t> </a:t>
            </a:r>
            <a:r>
              <a:rPr lang="de-AT" dirty="0" err="1"/>
              <a:t>with</a:t>
            </a:r>
            <a:r>
              <a:rPr lang="de-AT" dirty="0"/>
              <a:t> </a:t>
            </a:r>
            <a:r>
              <a:rPr lang="de-AT" dirty="0" err="1"/>
              <a:t>new</a:t>
            </a:r>
            <a:r>
              <a:rPr lang="de-AT" dirty="0"/>
              <a:t> </a:t>
            </a:r>
            <a:r>
              <a:rPr lang="de-AT" dirty="0" err="1"/>
              <a:t>ideas</a:t>
            </a:r>
            <a:r>
              <a:rPr lang="de-AT" dirty="0"/>
              <a:t>. By </a:t>
            </a:r>
            <a:r>
              <a:rPr lang="de-AT" dirty="0" err="1"/>
              <a:t>the</a:t>
            </a:r>
            <a:r>
              <a:rPr lang="de-AT" dirty="0"/>
              <a:t> end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this</a:t>
            </a:r>
            <a:r>
              <a:rPr lang="de-AT" dirty="0"/>
              <a:t> </a:t>
            </a:r>
            <a:r>
              <a:rPr lang="de-AT" dirty="0" err="1"/>
              <a:t>video</a:t>
            </a:r>
            <a:r>
              <a:rPr lang="de-AT" dirty="0"/>
              <a:t>, </a:t>
            </a:r>
            <a:r>
              <a:rPr lang="de-AT" dirty="0" err="1"/>
              <a:t>you‘ll</a:t>
            </a:r>
            <a:r>
              <a:rPr lang="de-AT" dirty="0"/>
              <a:t> </a:t>
            </a:r>
            <a:r>
              <a:rPr lang="de-AT" dirty="0" err="1"/>
              <a:t>hopefully</a:t>
            </a:r>
            <a:r>
              <a:rPr lang="de-AT" dirty="0"/>
              <a:t> </a:t>
            </a:r>
            <a:r>
              <a:rPr lang="de-AT" dirty="0" err="1"/>
              <a:t>have</a:t>
            </a:r>
            <a:r>
              <a:rPr lang="de-AT" dirty="0"/>
              <a:t> an </a:t>
            </a:r>
            <a:r>
              <a:rPr lang="de-AT" dirty="0" err="1"/>
              <a:t>idea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different </a:t>
            </a:r>
            <a:r>
              <a:rPr lang="de-AT" dirty="0" err="1"/>
              <a:t>customizations</a:t>
            </a:r>
            <a:r>
              <a:rPr lang="de-AT" dirty="0"/>
              <a:t> </a:t>
            </a:r>
            <a:r>
              <a:rPr lang="de-AT" dirty="0" err="1"/>
              <a:t>that</a:t>
            </a:r>
            <a:r>
              <a:rPr lang="de-AT" dirty="0"/>
              <a:t> </a:t>
            </a:r>
            <a:r>
              <a:rPr lang="de-AT" dirty="0" err="1"/>
              <a:t>are</a:t>
            </a:r>
            <a:r>
              <a:rPr lang="de-AT" dirty="0"/>
              <a:t> possible </a:t>
            </a:r>
            <a:r>
              <a:rPr lang="de-AT" dirty="0" err="1"/>
              <a:t>with</a:t>
            </a:r>
            <a:r>
              <a:rPr lang="de-AT" dirty="0"/>
              <a:t> </a:t>
            </a:r>
            <a:r>
              <a:rPr lang="de-AT" dirty="0" err="1"/>
              <a:t>ParaDime</a:t>
            </a:r>
            <a:r>
              <a:rPr lang="de-AT" dirty="0"/>
              <a:t>.</a:t>
            </a:r>
          </a:p>
          <a:p>
            <a:r>
              <a:rPr lang="de-AT" dirty="0" err="1"/>
              <a:t>Finally</a:t>
            </a:r>
            <a:r>
              <a:rPr lang="de-AT" dirty="0"/>
              <a:t>,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wanted</a:t>
            </a:r>
            <a:r>
              <a:rPr lang="de-AT" dirty="0"/>
              <a:t> </a:t>
            </a:r>
            <a:r>
              <a:rPr lang="de-AT" dirty="0" err="1"/>
              <a:t>users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be</a:t>
            </a:r>
            <a:r>
              <a:rPr lang="de-AT" dirty="0"/>
              <a:t> </a:t>
            </a:r>
            <a:r>
              <a:rPr lang="de-AT" dirty="0" err="1"/>
              <a:t>able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share</a:t>
            </a:r>
            <a:r>
              <a:rPr lang="de-AT" dirty="0"/>
              <a:t> and </a:t>
            </a:r>
            <a:r>
              <a:rPr lang="de-AT" dirty="0" err="1"/>
              <a:t>reproduce</a:t>
            </a:r>
            <a:r>
              <a:rPr lang="de-AT" dirty="0"/>
              <a:t> </a:t>
            </a:r>
            <a:r>
              <a:rPr lang="de-AT" dirty="0" err="1"/>
              <a:t>their</a:t>
            </a:r>
            <a:r>
              <a:rPr lang="de-AT" dirty="0"/>
              <a:t> </a:t>
            </a:r>
            <a:r>
              <a:rPr lang="de-AT" dirty="0" err="1"/>
              <a:t>ideas</a:t>
            </a:r>
            <a:r>
              <a:rPr lang="de-AT" dirty="0"/>
              <a:t>. Here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took</a:t>
            </a:r>
            <a:r>
              <a:rPr lang="de-AT" dirty="0"/>
              <a:t> </a:t>
            </a:r>
            <a:r>
              <a:rPr lang="de-AT" dirty="0" err="1"/>
              <a:t>inspiration</a:t>
            </a:r>
            <a:r>
              <a:rPr lang="de-AT" dirty="0"/>
              <a:t> </a:t>
            </a:r>
            <a:r>
              <a:rPr lang="de-AT" dirty="0" err="1"/>
              <a:t>from</a:t>
            </a:r>
            <a:r>
              <a:rPr lang="de-AT" dirty="0"/>
              <a:t> </a:t>
            </a:r>
            <a:r>
              <a:rPr lang="de-AT" dirty="0" err="1"/>
              <a:t>grammars</a:t>
            </a:r>
            <a:r>
              <a:rPr lang="de-AT" dirty="0"/>
              <a:t> </a:t>
            </a:r>
            <a:r>
              <a:rPr lang="de-AT" dirty="0" err="1"/>
              <a:t>that</a:t>
            </a:r>
            <a:r>
              <a:rPr lang="de-AT" dirty="0"/>
              <a:t> </a:t>
            </a:r>
            <a:r>
              <a:rPr lang="de-AT" dirty="0" err="1"/>
              <a:t>have</a:t>
            </a:r>
            <a:r>
              <a:rPr lang="de-AT" dirty="0"/>
              <a:t> </a:t>
            </a:r>
            <a:r>
              <a:rPr lang="de-AT" dirty="0" err="1"/>
              <a:t>become</a:t>
            </a:r>
            <a:r>
              <a:rPr lang="de-AT" dirty="0"/>
              <a:t> </a:t>
            </a:r>
            <a:r>
              <a:rPr lang="de-AT" dirty="0" err="1"/>
              <a:t>quite</a:t>
            </a:r>
            <a:r>
              <a:rPr lang="de-AT" dirty="0"/>
              <a:t> </a:t>
            </a:r>
            <a:r>
              <a:rPr lang="de-AT" dirty="0" err="1"/>
              <a:t>popular</a:t>
            </a:r>
            <a:r>
              <a:rPr lang="de-AT" dirty="0"/>
              <a:t> in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vis</a:t>
            </a:r>
            <a:r>
              <a:rPr lang="de-AT" dirty="0"/>
              <a:t> </a:t>
            </a:r>
            <a:r>
              <a:rPr lang="de-AT" dirty="0" err="1"/>
              <a:t>community</a:t>
            </a:r>
            <a:r>
              <a:rPr lang="de-AT" dirty="0"/>
              <a:t>, so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created</a:t>
            </a:r>
            <a:r>
              <a:rPr lang="de-AT" dirty="0"/>
              <a:t> </a:t>
            </a:r>
            <a:r>
              <a:rPr lang="de-AT" dirty="0" err="1"/>
              <a:t>our</a:t>
            </a:r>
            <a:r>
              <a:rPr lang="de-AT" dirty="0"/>
              <a:t> own </a:t>
            </a:r>
            <a:r>
              <a:rPr lang="de-AT" dirty="0" err="1"/>
              <a:t>grammar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dimensionality</a:t>
            </a:r>
            <a:r>
              <a:rPr lang="de-AT" dirty="0"/>
              <a:t> </a:t>
            </a:r>
            <a:r>
              <a:rPr lang="de-AT" dirty="0" err="1"/>
              <a:t>reduction</a:t>
            </a:r>
            <a:r>
              <a:rPr lang="de-AT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45AAE-9ED3-4569-ABB3-FF40457B18F6}" type="slidenum">
              <a:rPr lang="de-AT" smtClean="0"/>
              <a:t>20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13046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45AAE-9ED3-4569-ABB3-FF40457B18F6}" type="slidenum">
              <a:rPr lang="de-AT" smtClean="0"/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757672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err="1"/>
              <a:t>Now</a:t>
            </a:r>
            <a:r>
              <a:rPr lang="de-AT" dirty="0"/>
              <a:t> I </a:t>
            </a:r>
            <a:r>
              <a:rPr lang="de-AT" dirty="0" err="1"/>
              <a:t>want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give</a:t>
            </a:r>
            <a:r>
              <a:rPr lang="de-AT" dirty="0"/>
              <a:t> </a:t>
            </a:r>
            <a:r>
              <a:rPr lang="de-AT" dirty="0" err="1"/>
              <a:t>you</a:t>
            </a:r>
            <a:r>
              <a:rPr lang="de-AT" dirty="0"/>
              <a:t> an </a:t>
            </a:r>
            <a:r>
              <a:rPr lang="de-AT" dirty="0" err="1"/>
              <a:t>idea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how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customization</a:t>
            </a:r>
            <a:r>
              <a:rPr lang="de-AT" dirty="0"/>
              <a:t> </a:t>
            </a:r>
            <a:r>
              <a:rPr lang="de-AT" dirty="0" err="1"/>
              <a:t>works</a:t>
            </a:r>
            <a:r>
              <a:rPr lang="de-AT" dirty="0"/>
              <a:t> in </a:t>
            </a:r>
            <a:r>
              <a:rPr lang="de-AT" dirty="0" err="1"/>
              <a:t>ParaDime</a:t>
            </a:r>
            <a:r>
              <a:rPr lang="de-AT" dirty="0"/>
              <a:t>.</a:t>
            </a:r>
          </a:p>
          <a:p>
            <a:r>
              <a:rPr lang="de-AT" dirty="0" err="1"/>
              <a:t>One</a:t>
            </a:r>
            <a:r>
              <a:rPr lang="de-AT" dirty="0"/>
              <a:t> simple </a:t>
            </a:r>
            <a:r>
              <a:rPr lang="de-AT" dirty="0" err="1"/>
              <a:t>way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experiment</a:t>
            </a:r>
            <a:r>
              <a:rPr lang="de-AT" dirty="0"/>
              <a:t> </a:t>
            </a:r>
            <a:r>
              <a:rPr lang="de-AT" dirty="0" err="1"/>
              <a:t>with</a:t>
            </a:r>
            <a:r>
              <a:rPr lang="de-AT" dirty="0"/>
              <a:t> </a:t>
            </a:r>
            <a:r>
              <a:rPr lang="de-AT" dirty="0" err="1"/>
              <a:t>new</a:t>
            </a:r>
            <a:r>
              <a:rPr lang="de-AT" dirty="0"/>
              <a:t> DR </a:t>
            </a:r>
            <a:r>
              <a:rPr lang="de-AT" dirty="0" err="1"/>
              <a:t>ideas</a:t>
            </a:r>
            <a:r>
              <a:rPr lang="de-AT" dirty="0"/>
              <a:t> </a:t>
            </a:r>
            <a:r>
              <a:rPr lang="de-AT" dirty="0" err="1"/>
              <a:t>is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create</a:t>
            </a:r>
            <a:r>
              <a:rPr lang="de-AT" dirty="0"/>
              <a:t> hybrid </a:t>
            </a:r>
            <a:r>
              <a:rPr lang="de-AT" dirty="0" err="1"/>
              <a:t>or</a:t>
            </a:r>
            <a:r>
              <a:rPr lang="de-AT" dirty="0"/>
              <a:t> </a:t>
            </a:r>
            <a:r>
              <a:rPr lang="de-AT" dirty="0" err="1"/>
              <a:t>multitask</a:t>
            </a:r>
            <a:r>
              <a:rPr lang="de-AT" dirty="0"/>
              <a:t> </a:t>
            </a:r>
            <a:r>
              <a:rPr lang="de-AT" dirty="0" err="1"/>
              <a:t>routines</a:t>
            </a:r>
            <a:r>
              <a:rPr lang="de-AT" dirty="0"/>
              <a:t>.</a:t>
            </a:r>
          </a:p>
          <a:p>
            <a:r>
              <a:rPr lang="de-AT" dirty="0"/>
              <a:t>These </a:t>
            </a:r>
            <a:r>
              <a:rPr lang="de-AT" dirty="0" err="1"/>
              <a:t>are</a:t>
            </a:r>
            <a:r>
              <a:rPr lang="de-AT" dirty="0"/>
              <a:t> </a:t>
            </a:r>
            <a:r>
              <a:rPr lang="de-AT" dirty="0" err="1"/>
              <a:t>routines</a:t>
            </a:r>
            <a:r>
              <a:rPr lang="de-AT" dirty="0"/>
              <a:t> </a:t>
            </a:r>
            <a:r>
              <a:rPr lang="de-AT" dirty="0" err="1"/>
              <a:t>where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model</a:t>
            </a:r>
            <a:r>
              <a:rPr lang="de-AT" dirty="0"/>
              <a:t> </a:t>
            </a:r>
            <a:r>
              <a:rPr lang="de-AT" dirty="0" err="1"/>
              <a:t>learns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perform </a:t>
            </a:r>
            <a:r>
              <a:rPr lang="de-AT" dirty="0" err="1"/>
              <a:t>two</a:t>
            </a:r>
            <a:r>
              <a:rPr lang="de-AT" dirty="0"/>
              <a:t> </a:t>
            </a:r>
            <a:r>
              <a:rPr lang="de-AT" dirty="0" err="1"/>
              <a:t>tasks</a:t>
            </a:r>
            <a:r>
              <a:rPr lang="de-AT" dirty="0"/>
              <a:t> at </a:t>
            </a:r>
            <a:r>
              <a:rPr lang="de-AT" dirty="0" err="1"/>
              <a:t>once</a:t>
            </a:r>
            <a:r>
              <a:rPr lang="de-AT" dirty="0"/>
              <a:t>,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example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DR and </a:t>
            </a:r>
            <a:r>
              <a:rPr lang="de-AT" dirty="0" err="1"/>
              <a:t>classification</a:t>
            </a:r>
            <a:r>
              <a:rPr lang="de-AT" dirty="0"/>
              <a:t>, </a:t>
            </a:r>
            <a:r>
              <a:rPr lang="de-AT" dirty="0" err="1"/>
              <a:t>or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DR and </a:t>
            </a:r>
            <a:r>
              <a:rPr lang="de-AT" dirty="0" err="1"/>
              <a:t>reconstruction</a:t>
            </a:r>
            <a:r>
              <a:rPr lang="de-AT" dirty="0"/>
              <a:t>, such </a:t>
            </a:r>
            <a:r>
              <a:rPr lang="de-AT" dirty="0" err="1"/>
              <a:t>as</a:t>
            </a:r>
            <a:r>
              <a:rPr lang="de-AT" dirty="0"/>
              <a:t> in an </a:t>
            </a:r>
            <a:r>
              <a:rPr lang="de-AT" dirty="0" err="1"/>
              <a:t>autoencoder</a:t>
            </a:r>
            <a:r>
              <a:rPr lang="de-AT" dirty="0"/>
              <a:t>.</a:t>
            </a:r>
          </a:p>
          <a:p>
            <a:r>
              <a:rPr lang="de-AT" dirty="0"/>
              <a:t>Here </a:t>
            </a:r>
            <a:r>
              <a:rPr lang="de-AT" dirty="0" err="1"/>
              <a:t>is</a:t>
            </a:r>
            <a:r>
              <a:rPr lang="de-AT" dirty="0"/>
              <a:t> an </a:t>
            </a:r>
            <a:r>
              <a:rPr lang="de-AT" dirty="0" err="1"/>
              <a:t>example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how</a:t>
            </a:r>
            <a:r>
              <a:rPr lang="de-AT" dirty="0"/>
              <a:t> simple </a:t>
            </a:r>
            <a:r>
              <a:rPr lang="de-AT" dirty="0" err="1"/>
              <a:t>it</a:t>
            </a:r>
            <a:r>
              <a:rPr lang="de-AT" dirty="0"/>
              <a:t> </a:t>
            </a:r>
            <a:r>
              <a:rPr lang="de-AT" dirty="0" err="1"/>
              <a:t>is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combine</a:t>
            </a:r>
            <a:r>
              <a:rPr lang="de-AT" dirty="0"/>
              <a:t> </a:t>
            </a:r>
            <a:r>
              <a:rPr lang="de-AT" dirty="0" err="1"/>
              <a:t>these</a:t>
            </a:r>
            <a:r>
              <a:rPr lang="de-AT" dirty="0"/>
              <a:t> </a:t>
            </a:r>
            <a:r>
              <a:rPr lang="de-AT" dirty="0" err="1"/>
              <a:t>tasks</a:t>
            </a:r>
            <a:r>
              <a:rPr lang="de-AT" dirty="0"/>
              <a:t> in </a:t>
            </a:r>
            <a:r>
              <a:rPr lang="de-AT" dirty="0" err="1"/>
              <a:t>ParaDime</a:t>
            </a:r>
            <a:r>
              <a:rPr lang="de-AT" dirty="0"/>
              <a:t>: </a:t>
            </a:r>
            <a:r>
              <a:rPr lang="de-AT" dirty="0" err="1"/>
              <a:t>you</a:t>
            </a:r>
            <a:r>
              <a:rPr lang="de-AT" dirty="0"/>
              <a:t> just </a:t>
            </a:r>
            <a:r>
              <a:rPr lang="de-AT" dirty="0" err="1"/>
              <a:t>list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two</a:t>
            </a:r>
            <a:r>
              <a:rPr lang="de-AT" dirty="0"/>
              <a:t> individual </a:t>
            </a:r>
            <a:r>
              <a:rPr lang="de-AT" dirty="0" err="1"/>
              <a:t>losses</a:t>
            </a:r>
            <a:r>
              <a:rPr lang="de-AT" dirty="0"/>
              <a:t> (</a:t>
            </a:r>
            <a:r>
              <a:rPr lang="de-AT" dirty="0" err="1"/>
              <a:t>here</a:t>
            </a:r>
            <a:r>
              <a:rPr lang="de-AT" dirty="0"/>
              <a:t>, </a:t>
            </a:r>
            <a:r>
              <a:rPr lang="de-AT" dirty="0" err="1"/>
              <a:t>one</a:t>
            </a:r>
            <a:r>
              <a:rPr lang="de-AT" dirty="0"/>
              <a:t> </a:t>
            </a:r>
            <a:r>
              <a:rPr lang="de-AT" dirty="0" err="1"/>
              <a:t>for</a:t>
            </a:r>
            <a:r>
              <a:rPr lang="de-AT" dirty="0"/>
              <a:t> UMAP and </a:t>
            </a:r>
            <a:r>
              <a:rPr lang="de-AT" dirty="0" err="1"/>
              <a:t>one</a:t>
            </a:r>
            <a:r>
              <a:rPr lang="de-AT" dirty="0"/>
              <a:t>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classification</a:t>
            </a:r>
            <a:r>
              <a:rPr lang="de-AT" dirty="0"/>
              <a:t>) and </a:t>
            </a:r>
            <a:r>
              <a:rPr lang="de-AT" dirty="0" err="1"/>
              <a:t>they</a:t>
            </a:r>
            <a:r>
              <a:rPr lang="de-AT" dirty="0"/>
              <a:t> </a:t>
            </a:r>
            <a:r>
              <a:rPr lang="de-AT" dirty="0" err="1"/>
              <a:t>are</a:t>
            </a:r>
            <a:r>
              <a:rPr lang="de-AT" dirty="0"/>
              <a:t> </a:t>
            </a:r>
            <a:r>
              <a:rPr lang="de-AT" dirty="0" err="1"/>
              <a:t>automatically</a:t>
            </a:r>
            <a:r>
              <a:rPr lang="de-AT" dirty="0"/>
              <a:t> </a:t>
            </a:r>
            <a:r>
              <a:rPr lang="de-AT" dirty="0" err="1"/>
              <a:t>combined</a:t>
            </a:r>
            <a:r>
              <a:rPr lang="de-AT" dirty="0"/>
              <a:t>.</a:t>
            </a:r>
          </a:p>
          <a:p>
            <a:r>
              <a:rPr lang="de-AT" dirty="0"/>
              <a:t>In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paper</a:t>
            </a:r>
            <a:r>
              <a:rPr lang="de-AT" dirty="0"/>
              <a:t>, </a:t>
            </a:r>
            <a:r>
              <a:rPr lang="de-AT" dirty="0" err="1"/>
              <a:t>you</a:t>
            </a:r>
            <a:r>
              <a:rPr lang="de-AT" dirty="0"/>
              <a:t> </a:t>
            </a:r>
            <a:r>
              <a:rPr lang="de-AT" dirty="0" err="1"/>
              <a:t>can</a:t>
            </a:r>
            <a:r>
              <a:rPr lang="de-AT" dirty="0"/>
              <a:t> find a </a:t>
            </a:r>
            <a:r>
              <a:rPr lang="de-AT" dirty="0" err="1"/>
              <a:t>detailed</a:t>
            </a:r>
            <a:r>
              <a:rPr lang="de-AT" dirty="0"/>
              <a:t> </a:t>
            </a:r>
            <a:r>
              <a:rPr lang="de-AT" dirty="0" err="1"/>
              <a:t>example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a </a:t>
            </a:r>
            <a:r>
              <a:rPr lang="de-AT" dirty="0" err="1"/>
              <a:t>routine</a:t>
            </a:r>
            <a:r>
              <a:rPr lang="de-AT" dirty="0"/>
              <a:t> </a:t>
            </a:r>
            <a:r>
              <a:rPr lang="de-AT" dirty="0" err="1"/>
              <a:t>that</a:t>
            </a:r>
            <a:r>
              <a:rPr lang="de-AT" dirty="0"/>
              <a:t> </a:t>
            </a:r>
            <a:r>
              <a:rPr lang="de-AT" dirty="0" err="1"/>
              <a:t>can</a:t>
            </a:r>
            <a:r>
              <a:rPr lang="de-AT" dirty="0"/>
              <a:t> </a:t>
            </a:r>
            <a:r>
              <a:rPr lang="de-AT" dirty="0" err="1"/>
              <a:t>classify</a:t>
            </a:r>
            <a:r>
              <a:rPr lang="de-AT" dirty="0"/>
              <a:t> and </a:t>
            </a:r>
            <a:r>
              <a:rPr lang="de-AT" dirty="0" err="1"/>
              <a:t>embed</a:t>
            </a:r>
            <a:r>
              <a:rPr lang="de-AT" dirty="0"/>
              <a:t> MNIST </a:t>
            </a:r>
            <a:r>
              <a:rPr lang="de-AT" dirty="0" err="1"/>
              <a:t>images</a:t>
            </a:r>
            <a:r>
              <a:rPr lang="de-AT" dirty="0"/>
              <a:t> at </a:t>
            </a:r>
            <a:r>
              <a:rPr lang="de-AT" dirty="0" err="1"/>
              <a:t>the</a:t>
            </a:r>
            <a:r>
              <a:rPr lang="de-AT" dirty="0"/>
              <a:t> same time.</a:t>
            </a:r>
          </a:p>
          <a:p>
            <a:endParaRPr lang="de-AT" dirty="0"/>
          </a:p>
          <a:p>
            <a:r>
              <a:rPr lang="de-AT" dirty="0"/>
              <a:t>Other </a:t>
            </a:r>
            <a:r>
              <a:rPr lang="de-AT" dirty="0" err="1"/>
              <a:t>customizations</a:t>
            </a:r>
            <a:r>
              <a:rPr lang="de-AT" dirty="0"/>
              <a:t> </a:t>
            </a:r>
            <a:r>
              <a:rPr lang="de-AT" dirty="0" err="1"/>
              <a:t>that</a:t>
            </a:r>
            <a:r>
              <a:rPr lang="de-AT" dirty="0"/>
              <a:t> </a:t>
            </a:r>
            <a:r>
              <a:rPr lang="de-AT" dirty="0" err="1"/>
              <a:t>are</a:t>
            </a:r>
            <a:r>
              <a:rPr lang="de-AT" dirty="0"/>
              <a:t> possible </a:t>
            </a:r>
            <a:r>
              <a:rPr lang="de-AT" dirty="0" err="1"/>
              <a:t>are</a:t>
            </a:r>
            <a:r>
              <a:rPr lang="de-AT" dirty="0"/>
              <a:t> multi-phase </a:t>
            </a:r>
            <a:r>
              <a:rPr lang="de-AT" dirty="0" err="1"/>
              <a:t>routines</a:t>
            </a:r>
            <a:r>
              <a:rPr lang="de-AT" dirty="0"/>
              <a:t>, </a:t>
            </a:r>
            <a:r>
              <a:rPr lang="de-AT" dirty="0" err="1"/>
              <a:t>where</a:t>
            </a:r>
            <a:r>
              <a:rPr lang="de-AT" dirty="0"/>
              <a:t> </a:t>
            </a:r>
            <a:r>
              <a:rPr lang="de-AT" dirty="0" err="1"/>
              <a:t>you</a:t>
            </a:r>
            <a:r>
              <a:rPr lang="de-AT" dirty="0"/>
              <a:t> </a:t>
            </a:r>
            <a:r>
              <a:rPr lang="de-AT" dirty="0" err="1"/>
              <a:t>would</a:t>
            </a:r>
            <a:r>
              <a:rPr lang="de-AT" dirty="0"/>
              <a:t> </a:t>
            </a:r>
            <a:r>
              <a:rPr lang="de-AT" dirty="0" err="1"/>
              <a:t>first</a:t>
            </a:r>
            <a:r>
              <a:rPr lang="de-AT" dirty="0"/>
              <a:t> </a:t>
            </a:r>
            <a:r>
              <a:rPr lang="de-AT" dirty="0" err="1"/>
              <a:t>run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optimization</a:t>
            </a:r>
            <a:r>
              <a:rPr lang="de-AT" dirty="0"/>
              <a:t> in </a:t>
            </a:r>
            <a:r>
              <a:rPr lang="de-AT" dirty="0" err="1"/>
              <a:t>one</a:t>
            </a:r>
            <a:r>
              <a:rPr lang="de-AT" dirty="0"/>
              <a:t> </a:t>
            </a:r>
            <a:r>
              <a:rPr lang="de-AT" dirty="0" err="1"/>
              <a:t>way</a:t>
            </a:r>
            <a:r>
              <a:rPr lang="de-AT" dirty="0"/>
              <a:t>, and </a:t>
            </a:r>
            <a:r>
              <a:rPr lang="de-AT" dirty="0" err="1"/>
              <a:t>then</a:t>
            </a:r>
            <a:r>
              <a:rPr lang="de-AT" dirty="0"/>
              <a:t> </a:t>
            </a:r>
            <a:r>
              <a:rPr lang="de-AT" dirty="0" err="1"/>
              <a:t>run</a:t>
            </a:r>
            <a:r>
              <a:rPr lang="de-AT" dirty="0"/>
              <a:t> a </a:t>
            </a:r>
            <a:r>
              <a:rPr lang="de-AT" dirty="0" err="1"/>
              <a:t>couple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more</a:t>
            </a:r>
            <a:r>
              <a:rPr lang="de-AT" dirty="0"/>
              <a:t> </a:t>
            </a:r>
            <a:r>
              <a:rPr lang="de-AT" dirty="0" err="1"/>
              <a:t>iterations</a:t>
            </a:r>
            <a:r>
              <a:rPr lang="de-AT" dirty="0"/>
              <a:t> </a:t>
            </a:r>
            <a:r>
              <a:rPr lang="de-AT" dirty="0" err="1"/>
              <a:t>with</a:t>
            </a:r>
            <a:r>
              <a:rPr lang="de-AT" dirty="0"/>
              <a:t> a different </a:t>
            </a:r>
            <a:r>
              <a:rPr lang="de-AT" dirty="0" err="1"/>
              <a:t>loss</a:t>
            </a:r>
            <a:r>
              <a:rPr lang="de-AT" dirty="0"/>
              <a:t>. This </a:t>
            </a:r>
            <a:r>
              <a:rPr lang="de-AT" dirty="0" err="1"/>
              <a:t>is</a:t>
            </a:r>
            <a:r>
              <a:rPr lang="de-AT" dirty="0"/>
              <a:t> </a:t>
            </a:r>
            <a:r>
              <a:rPr lang="de-AT" dirty="0" err="1"/>
              <a:t>really</a:t>
            </a:r>
            <a:r>
              <a:rPr lang="de-AT" dirty="0"/>
              <a:t> easy </a:t>
            </a:r>
            <a:r>
              <a:rPr lang="de-AT" dirty="0" err="1"/>
              <a:t>thanks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organization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training</a:t>
            </a:r>
            <a:r>
              <a:rPr lang="de-AT" dirty="0"/>
              <a:t> in </a:t>
            </a:r>
            <a:r>
              <a:rPr lang="de-AT" dirty="0" err="1"/>
              <a:t>phases</a:t>
            </a:r>
            <a:r>
              <a:rPr lang="de-AT" dirty="0"/>
              <a:t>.</a:t>
            </a:r>
          </a:p>
          <a:p>
            <a:endParaRPr lang="de-AT" dirty="0"/>
          </a:p>
          <a:p>
            <a:r>
              <a:rPr lang="de-AT" dirty="0" err="1"/>
              <a:t>Finally</a:t>
            </a:r>
            <a:r>
              <a:rPr lang="de-AT" dirty="0"/>
              <a:t>, </a:t>
            </a:r>
            <a:r>
              <a:rPr lang="de-AT" dirty="0" err="1"/>
              <a:t>supervised</a:t>
            </a:r>
            <a:r>
              <a:rPr lang="de-AT" dirty="0"/>
              <a:t> </a:t>
            </a:r>
            <a:r>
              <a:rPr lang="de-AT" dirty="0" err="1"/>
              <a:t>or</a:t>
            </a:r>
            <a:r>
              <a:rPr lang="de-AT" dirty="0"/>
              <a:t> semi-</a:t>
            </a:r>
            <a:r>
              <a:rPr lang="de-AT" dirty="0" err="1"/>
              <a:t>supervised</a:t>
            </a:r>
            <a:r>
              <a:rPr lang="de-AT" dirty="0"/>
              <a:t> DR </a:t>
            </a:r>
            <a:r>
              <a:rPr lang="de-AT" dirty="0" err="1"/>
              <a:t>is</a:t>
            </a:r>
            <a:r>
              <a:rPr lang="de-AT" dirty="0"/>
              <a:t> </a:t>
            </a:r>
            <a:r>
              <a:rPr lang="de-AT" dirty="0" err="1"/>
              <a:t>easily</a:t>
            </a:r>
            <a:r>
              <a:rPr lang="de-AT" dirty="0"/>
              <a:t> possible in </a:t>
            </a:r>
            <a:r>
              <a:rPr lang="de-AT" dirty="0" err="1"/>
              <a:t>ParaDime</a:t>
            </a:r>
            <a:r>
              <a:rPr lang="de-AT" dirty="0"/>
              <a:t>. I </a:t>
            </a:r>
            <a:r>
              <a:rPr lang="de-AT" dirty="0" err="1"/>
              <a:t>want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show</a:t>
            </a:r>
            <a:r>
              <a:rPr lang="de-AT" dirty="0"/>
              <a:t> </a:t>
            </a:r>
            <a:r>
              <a:rPr lang="de-AT" dirty="0" err="1"/>
              <a:t>you</a:t>
            </a:r>
            <a:r>
              <a:rPr lang="de-AT" dirty="0"/>
              <a:t> </a:t>
            </a:r>
            <a:r>
              <a:rPr lang="de-AT" dirty="0" err="1"/>
              <a:t>two</a:t>
            </a:r>
            <a:r>
              <a:rPr lang="de-AT" dirty="0"/>
              <a:t> different </a:t>
            </a:r>
            <a:r>
              <a:rPr lang="de-AT" dirty="0" err="1"/>
              <a:t>examples</a:t>
            </a:r>
            <a:r>
              <a:rPr lang="de-AT" dirty="0"/>
              <a:t> </a:t>
            </a:r>
            <a:r>
              <a:rPr lang="de-AT" dirty="0" err="1"/>
              <a:t>now</a:t>
            </a:r>
            <a:r>
              <a:rPr lang="de-AT" dirty="0"/>
              <a:t>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this</a:t>
            </a:r>
            <a:r>
              <a:rPr lang="de-AT" dirty="0"/>
              <a:t> </a:t>
            </a:r>
            <a:r>
              <a:rPr lang="de-AT" dirty="0" err="1"/>
              <a:t>family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techniques</a:t>
            </a:r>
            <a:r>
              <a:rPr lang="de-AT" dirty="0"/>
              <a:t>.</a:t>
            </a:r>
          </a:p>
          <a:p>
            <a:r>
              <a:rPr lang="de-AT" dirty="0"/>
              <a:t>In </a:t>
            </a:r>
            <a:r>
              <a:rPr lang="de-AT" dirty="0" err="1"/>
              <a:t>both</a:t>
            </a:r>
            <a:r>
              <a:rPr lang="de-AT" dirty="0"/>
              <a:t> </a:t>
            </a:r>
            <a:r>
              <a:rPr lang="de-AT" dirty="0" err="1"/>
              <a:t>cases</a:t>
            </a:r>
            <a:r>
              <a:rPr lang="de-AT" dirty="0"/>
              <a:t>,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use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forest</a:t>
            </a:r>
            <a:r>
              <a:rPr lang="de-AT" dirty="0"/>
              <a:t> covertype </a:t>
            </a:r>
            <a:r>
              <a:rPr lang="de-AT" dirty="0" err="1"/>
              <a:t>dataset</a:t>
            </a:r>
            <a:r>
              <a:rPr lang="de-AT" dirty="0"/>
              <a:t>. This </a:t>
            </a:r>
            <a:r>
              <a:rPr lang="de-AT" dirty="0" err="1"/>
              <a:t>dataset</a:t>
            </a:r>
            <a:r>
              <a:rPr lang="de-AT" dirty="0"/>
              <a:t> </a:t>
            </a:r>
            <a:r>
              <a:rPr lang="de-AT" dirty="0" err="1"/>
              <a:t>includes</a:t>
            </a:r>
            <a:r>
              <a:rPr lang="de-AT" dirty="0"/>
              <a:t> </a:t>
            </a:r>
            <a:r>
              <a:rPr lang="de-AT" dirty="0" err="1"/>
              <a:t>cartographic</a:t>
            </a:r>
            <a:r>
              <a:rPr lang="de-AT" dirty="0"/>
              <a:t> variables </a:t>
            </a:r>
            <a:r>
              <a:rPr lang="de-AT" dirty="0" err="1"/>
              <a:t>from</a:t>
            </a:r>
            <a:r>
              <a:rPr lang="de-AT" dirty="0"/>
              <a:t> </a:t>
            </a:r>
            <a:r>
              <a:rPr lang="de-AT" dirty="0" err="1"/>
              <a:t>patches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land</a:t>
            </a:r>
            <a:r>
              <a:rPr lang="de-AT" dirty="0"/>
              <a:t> </a:t>
            </a:r>
            <a:r>
              <a:rPr lang="de-AT" dirty="0" err="1"/>
              <a:t>that</a:t>
            </a:r>
            <a:r>
              <a:rPr lang="de-AT" dirty="0"/>
              <a:t> </a:t>
            </a:r>
            <a:r>
              <a:rPr lang="de-AT" dirty="0" err="1"/>
              <a:t>can</a:t>
            </a:r>
            <a:r>
              <a:rPr lang="de-AT" dirty="0"/>
              <a:t> </a:t>
            </a:r>
            <a:r>
              <a:rPr lang="de-AT" dirty="0" err="1"/>
              <a:t>be</a:t>
            </a:r>
            <a:r>
              <a:rPr lang="de-AT" dirty="0"/>
              <a:t> </a:t>
            </a:r>
            <a:r>
              <a:rPr lang="de-AT" dirty="0" err="1"/>
              <a:t>used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predict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type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tree</a:t>
            </a:r>
            <a:r>
              <a:rPr lang="de-AT" dirty="0"/>
              <a:t> </a:t>
            </a:r>
            <a:r>
              <a:rPr lang="de-AT" dirty="0" err="1"/>
              <a:t>that</a:t>
            </a:r>
            <a:r>
              <a:rPr lang="de-AT" dirty="0"/>
              <a:t> </a:t>
            </a:r>
            <a:r>
              <a:rPr lang="de-AT" dirty="0" err="1"/>
              <a:t>is</a:t>
            </a:r>
            <a:r>
              <a:rPr lang="de-AT" dirty="0"/>
              <a:t> </a:t>
            </a:r>
            <a:r>
              <a:rPr lang="de-AT" dirty="0" err="1"/>
              <a:t>most</a:t>
            </a:r>
            <a:r>
              <a:rPr lang="de-AT" dirty="0"/>
              <a:t> </a:t>
            </a:r>
            <a:r>
              <a:rPr lang="de-AT" dirty="0" err="1"/>
              <a:t>prevalent</a:t>
            </a:r>
            <a:r>
              <a:rPr lang="de-AT" dirty="0"/>
              <a:t> on </a:t>
            </a:r>
            <a:r>
              <a:rPr lang="de-AT" dirty="0" err="1"/>
              <a:t>each</a:t>
            </a:r>
            <a:r>
              <a:rPr lang="de-AT" dirty="0"/>
              <a:t> </a:t>
            </a:r>
            <a:r>
              <a:rPr lang="de-AT" dirty="0" err="1"/>
              <a:t>patch</a:t>
            </a:r>
            <a:r>
              <a:rPr lang="de-AT" dirty="0"/>
              <a:t>.</a:t>
            </a:r>
          </a:p>
          <a:p>
            <a:r>
              <a:rPr lang="de-AT" dirty="0"/>
              <a:t>And in </a:t>
            </a:r>
            <a:r>
              <a:rPr lang="de-AT" dirty="0" err="1"/>
              <a:t>both</a:t>
            </a:r>
            <a:r>
              <a:rPr lang="de-AT" dirty="0"/>
              <a:t> </a:t>
            </a:r>
            <a:r>
              <a:rPr lang="de-AT" dirty="0" err="1"/>
              <a:t>examples</a:t>
            </a:r>
            <a:r>
              <a:rPr lang="de-AT" dirty="0"/>
              <a:t>,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define</a:t>
            </a:r>
            <a:r>
              <a:rPr lang="de-AT" dirty="0"/>
              <a:t> a </a:t>
            </a:r>
            <a:r>
              <a:rPr lang="de-AT" dirty="0" err="1"/>
              <a:t>very</a:t>
            </a:r>
            <a:r>
              <a:rPr lang="de-AT" dirty="0"/>
              <a:t> simple </a:t>
            </a:r>
            <a:r>
              <a:rPr lang="de-AT" dirty="0" err="1"/>
              <a:t>loss</a:t>
            </a:r>
            <a:r>
              <a:rPr lang="de-AT" dirty="0"/>
              <a:t> and </a:t>
            </a:r>
            <a:r>
              <a:rPr lang="de-AT" dirty="0" err="1"/>
              <a:t>add</a:t>
            </a:r>
            <a:r>
              <a:rPr lang="de-AT" dirty="0"/>
              <a:t> </a:t>
            </a:r>
            <a:r>
              <a:rPr lang="de-AT" dirty="0" err="1"/>
              <a:t>it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a t-SNE </a:t>
            </a:r>
            <a:r>
              <a:rPr lang="de-AT" dirty="0" err="1"/>
              <a:t>loss</a:t>
            </a:r>
            <a:r>
              <a:rPr lang="de-AT" dirty="0"/>
              <a:t> </a:t>
            </a:r>
            <a:r>
              <a:rPr lang="de-AT" dirty="0" err="1"/>
              <a:t>with</a:t>
            </a:r>
            <a:r>
              <a:rPr lang="de-AT" dirty="0"/>
              <a:t> </a:t>
            </a:r>
            <a:r>
              <a:rPr lang="de-AT" dirty="0" err="1"/>
              <a:t>varying</a:t>
            </a:r>
            <a:r>
              <a:rPr lang="de-AT" dirty="0"/>
              <a:t> </a:t>
            </a:r>
            <a:r>
              <a:rPr lang="de-AT" dirty="0" err="1"/>
              <a:t>weights</a:t>
            </a:r>
            <a:r>
              <a:rPr lang="de-AT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45AAE-9ED3-4569-ABB3-FF40457B18F6}" type="slidenum">
              <a:rPr lang="de-AT" smtClean="0"/>
              <a:t>21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735321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err="1"/>
              <a:t>Let‘s</a:t>
            </a:r>
            <a:r>
              <a:rPr lang="de-AT" dirty="0"/>
              <a:t> </a:t>
            </a:r>
            <a:r>
              <a:rPr lang="de-AT" dirty="0" err="1"/>
              <a:t>first</a:t>
            </a:r>
            <a:r>
              <a:rPr lang="de-AT" dirty="0"/>
              <a:t> </a:t>
            </a:r>
            <a:r>
              <a:rPr lang="de-AT" dirty="0" err="1"/>
              <a:t>look</a:t>
            </a:r>
            <a:r>
              <a:rPr lang="de-AT" dirty="0"/>
              <a:t> at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plain</a:t>
            </a:r>
            <a:r>
              <a:rPr lang="de-AT" dirty="0"/>
              <a:t> t-SNE </a:t>
            </a:r>
            <a:r>
              <a:rPr lang="de-AT" dirty="0" err="1"/>
              <a:t>embedding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forest</a:t>
            </a:r>
            <a:r>
              <a:rPr lang="de-AT" dirty="0"/>
              <a:t> covertype </a:t>
            </a:r>
            <a:r>
              <a:rPr lang="de-AT" dirty="0" err="1"/>
              <a:t>dataset</a:t>
            </a:r>
            <a:r>
              <a:rPr lang="de-AT" dirty="0"/>
              <a:t>. </a:t>
            </a:r>
            <a:r>
              <a:rPr lang="de-AT" dirty="0" err="1"/>
              <a:t>You</a:t>
            </a:r>
            <a:r>
              <a:rPr lang="de-AT" dirty="0"/>
              <a:t> </a:t>
            </a:r>
            <a:r>
              <a:rPr lang="de-AT" dirty="0" err="1"/>
              <a:t>can</a:t>
            </a:r>
            <a:r>
              <a:rPr lang="de-AT" dirty="0"/>
              <a:t> </a:t>
            </a:r>
            <a:r>
              <a:rPr lang="de-AT" dirty="0" err="1"/>
              <a:t>see</a:t>
            </a:r>
            <a:r>
              <a:rPr lang="de-AT" dirty="0"/>
              <a:t> </a:t>
            </a:r>
            <a:r>
              <a:rPr lang="de-AT" dirty="0" err="1"/>
              <a:t>here</a:t>
            </a:r>
            <a:r>
              <a:rPr lang="de-AT" dirty="0"/>
              <a:t> </a:t>
            </a:r>
            <a:r>
              <a:rPr lang="de-AT" dirty="0" err="1"/>
              <a:t>that</a:t>
            </a:r>
            <a:r>
              <a:rPr lang="de-AT" dirty="0"/>
              <a:t> </a:t>
            </a:r>
            <a:r>
              <a:rPr lang="de-AT" dirty="0" err="1"/>
              <a:t>our</a:t>
            </a:r>
            <a:r>
              <a:rPr lang="de-AT" dirty="0"/>
              <a:t> </a:t>
            </a:r>
            <a:r>
              <a:rPr lang="de-AT" dirty="0" err="1"/>
              <a:t>parametric</a:t>
            </a:r>
            <a:r>
              <a:rPr lang="de-AT" dirty="0"/>
              <a:t> </a:t>
            </a:r>
            <a:r>
              <a:rPr lang="de-AT" dirty="0" err="1"/>
              <a:t>ParaDime</a:t>
            </a:r>
            <a:r>
              <a:rPr lang="de-AT" dirty="0"/>
              <a:t> </a:t>
            </a:r>
            <a:r>
              <a:rPr lang="de-AT" dirty="0" err="1"/>
              <a:t>embedding</a:t>
            </a:r>
            <a:r>
              <a:rPr lang="de-AT" dirty="0"/>
              <a:t> </a:t>
            </a:r>
            <a:r>
              <a:rPr lang="de-AT" dirty="0" err="1"/>
              <a:t>looks</a:t>
            </a:r>
            <a:r>
              <a:rPr lang="de-AT" dirty="0"/>
              <a:t> </a:t>
            </a:r>
            <a:r>
              <a:rPr lang="de-AT" dirty="0" err="1"/>
              <a:t>very</a:t>
            </a:r>
            <a:r>
              <a:rPr lang="de-AT" dirty="0"/>
              <a:t> </a:t>
            </a:r>
            <a:r>
              <a:rPr lang="de-AT" dirty="0" err="1"/>
              <a:t>similar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traditional, non-</a:t>
            </a:r>
            <a:r>
              <a:rPr lang="de-AT" dirty="0" err="1"/>
              <a:t>parametric</a:t>
            </a:r>
            <a:r>
              <a:rPr lang="de-AT" dirty="0"/>
              <a:t> </a:t>
            </a:r>
            <a:r>
              <a:rPr lang="de-AT" dirty="0" err="1"/>
              <a:t>one</a:t>
            </a:r>
            <a:r>
              <a:rPr lang="de-AT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dirty="0"/>
              <a:t>In </a:t>
            </a:r>
            <a:r>
              <a:rPr lang="de-AT" dirty="0" err="1"/>
              <a:t>these</a:t>
            </a:r>
            <a:r>
              <a:rPr lang="de-AT" dirty="0"/>
              <a:t> </a:t>
            </a:r>
            <a:r>
              <a:rPr lang="de-AT" dirty="0" err="1"/>
              <a:t>scatterplots</a:t>
            </a:r>
            <a:r>
              <a:rPr lang="de-AT" dirty="0"/>
              <a:t>,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colors</a:t>
            </a:r>
            <a:r>
              <a:rPr lang="de-AT" dirty="0"/>
              <a:t> </a:t>
            </a:r>
            <a:r>
              <a:rPr lang="de-AT" dirty="0" err="1"/>
              <a:t>indicate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ground</a:t>
            </a:r>
            <a:r>
              <a:rPr lang="de-AT" dirty="0"/>
              <a:t> </a:t>
            </a:r>
            <a:r>
              <a:rPr lang="de-AT" dirty="0" err="1"/>
              <a:t>truth</a:t>
            </a:r>
            <a:r>
              <a:rPr lang="de-AT" dirty="0"/>
              <a:t> </a:t>
            </a:r>
            <a:r>
              <a:rPr lang="de-AT" dirty="0" err="1"/>
              <a:t>labels</a:t>
            </a:r>
            <a:r>
              <a:rPr lang="de-AT" dirty="0"/>
              <a:t>. </a:t>
            </a:r>
          </a:p>
          <a:p>
            <a:endParaRPr lang="de-AT" dirty="0"/>
          </a:p>
          <a:p>
            <a:r>
              <a:rPr lang="de-AT" dirty="0" err="1"/>
              <a:t>Now</a:t>
            </a:r>
            <a:r>
              <a:rPr lang="de-AT" dirty="0"/>
              <a:t>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define</a:t>
            </a:r>
            <a:r>
              <a:rPr lang="de-AT" dirty="0"/>
              <a:t> </a:t>
            </a:r>
            <a:r>
              <a:rPr lang="de-AT" dirty="0" err="1"/>
              <a:t>our</a:t>
            </a:r>
            <a:r>
              <a:rPr lang="de-AT" dirty="0"/>
              <a:t> additional </a:t>
            </a:r>
            <a:r>
              <a:rPr lang="de-AT" dirty="0" err="1"/>
              <a:t>loss</a:t>
            </a:r>
            <a:r>
              <a:rPr lang="de-AT" dirty="0"/>
              <a:t> </a:t>
            </a:r>
            <a:r>
              <a:rPr lang="de-AT" dirty="0" err="1"/>
              <a:t>based</a:t>
            </a:r>
            <a:r>
              <a:rPr lang="de-AT" dirty="0"/>
              <a:t> on </a:t>
            </a:r>
            <a:r>
              <a:rPr lang="de-AT" dirty="0" err="1"/>
              <a:t>triplets</a:t>
            </a:r>
            <a:r>
              <a:rPr lang="de-AT" dirty="0"/>
              <a:t>.</a:t>
            </a:r>
          </a:p>
          <a:p>
            <a:r>
              <a:rPr lang="de-AT" dirty="0"/>
              <a:t>A </a:t>
            </a:r>
            <a:r>
              <a:rPr lang="de-AT" dirty="0" err="1"/>
              <a:t>triplet</a:t>
            </a:r>
            <a:r>
              <a:rPr lang="de-AT" dirty="0"/>
              <a:t> </a:t>
            </a:r>
            <a:r>
              <a:rPr lang="de-AT" dirty="0" err="1"/>
              <a:t>consists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one</a:t>
            </a:r>
            <a:r>
              <a:rPr lang="de-AT" dirty="0"/>
              <a:t> </a:t>
            </a:r>
            <a:r>
              <a:rPr lang="de-AT" dirty="0" err="1"/>
              <a:t>focus</a:t>
            </a:r>
            <a:r>
              <a:rPr lang="de-AT" dirty="0"/>
              <a:t> </a:t>
            </a:r>
            <a:r>
              <a:rPr lang="de-AT" dirty="0" err="1"/>
              <a:t>datapoint</a:t>
            </a:r>
            <a:r>
              <a:rPr lang="de-AT" dirty="0"/>
              <a:t>, </a:t>
            </a:r>
            <a:r>
              <a:rPr lang="de-AT" dirty="0" err="1"/>
              <a:t>together</a:t>
            </a:r>
            <a:r>
              <a:rPr lang="de-AT" dirty="0"/>
              <a:t> </a:t>
            </a:r>
            <a:r>
              <a:rPr lang="de-AT" dirty="0" err="1"/>
              <a:t>with</a:t>
            </a:r>
            <a:r>
              <a:rPr lang="de-AT" dirty="0"/>
              <a:t> </a:t>
            </a:r>
            <a:r>
              <a:rPr lang="de-AT" dirty="0" err="1"/>
              <a:t>one</a:t>
            </a:r>
            <a:r>
              <a:rPr lang="de-AT" dirty="0"/>
              <a:t> </a:t>
            </a:r>
            <a:r>
              <a:rPr lang="de-AT" dirty="0" err="1"/>
              <a:t>point</a:t>
            </a:r>
            <a:r>
              <a:rPr lang="de-AT" dirty="0"/>
              <a:t> </a:t>
            </a:r>
            <a:r>
              <a:rPr lang="de-AT" dirty="0" err="1"/>
              <a:t>with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same </a:t>
            </a:r>
            <a:r>
              <a:rPr lang="de-AT" dirty="0" err="1"/>
              <a:t>ground</a:t>
            </a:r>
            <a:r>
              <a:rPr lang="de-AT" dirty="0"/>
              <a:t> </a:t>
            </a:r>
            <a:r>
              <a:rPr lang="de-AT" dirty="0" err="1"/>
              <a:t>truth</a:t>
            </a:r>
            <a:r>
              <a:rPr lang="de-AT" dirty="0"/>
              <a:t> </a:t>
            </a:r>
            <a:r>
              <a:rPr lang="de-AT" dirty="0" err="1"/>
              <a:t>class</a:t>
            </a:r>
            <a:r>
              <a:rPr lang="de-AT" dirty="0"/>
              <a:t> and a </a:t>
            </a:r>
            <a:r>
              <a:rPr lang="de-AT" dirty="0" err="1"/>
              <a:t>third</a:t>
            </a:r>
            <a:r>
              <a:rPr lang="de-AT" dirty="0"/>
              <a:t> </a:t>
            </a:r>
            <a:r>
              <a:rPr lang="de-AT" dirty="0" err="1"/>
              <a:t>point</a:t>
            </a:r>
            <a:r>
              <a:rPr lang="de-AT" dirty="0"/>
              <a:t> </a:t>
            </a:r>
            <a:r>
              <a:rPr lang="de-AT" dirty="0" err="1"/>
              <a:t>with</a:t>
            </a:r>
            <a:r>
              <a:rPr lang="de-AT" dirty="0"/>
              <a:t> a different </a:t>
            </a:r>
            <a:r>
              <a:rPr lang="de-AT" dirty="0" err="1"/>
              <a:t>ground</a:t>
            </a:r>
            <a:r>
              <a:rPr lang="de-AT" dirty="0"/>
              <a:t> </a:t>
            </a:r>
            <a:r>
              <a:rPr lang="de-AT" dirty="0" err="1"/>
              <a:t>truth</a:t>
            </a:r>
            <a:r>
              <a:rPr lang="de-AT" dirty="0"/>
              <a:t> </a:t>
            </a:r>
            <a:r>
              <a:rPr lang="de-AT" dirty="0" err="1"/>
              <a:t>class</a:t>
            </a:r>
            <a:r>
              <a:rPr lang="de-AT" dirty="0"/>
              <a:t>.</a:t>
            </a:r>
          </a:p>
          <a:p>
            <a:r>
              <a:rPr lang="de-AT" dirty="0"/>
              <a:t>The </a:t>
            </a:r>
            <a:r>
              <a:rPr lang="de-AT" dirty="0" err="1"/>
              <a:t>loss</a:t>
            </a:r>
            <a:r>
              <a:rPr lang="de-AT" dirty="0"/>
              <a:t> </a:t>
            </a:r>
            <a:r>
              <a:rPr lang="de-AT" dirty="0" err="1"/>
              <a:t>is</a:t>
            </a:r>
            <a:r>
              <a:rPr lang="de-AT" dirty="0"/>
              <a:t> </a:t>
            </a:r>
            <a:r>
              <a:rPr lang="de-AT" dirty="0" err="1"/>
              <a:t>then</a:t>
            </a:r>
            <a:r>
              <a:rPr lang="de-AT" dirty="0"/>
              <a:t> </a:t>
            </a:r>
            <a:r>
              <a:rPr lang="de-AT" dirty="0" err="1"/>
              <a:t>defined</a:t>
            </a:r>
            <a:r>
              <a:rPr lang="de-AT" dirty="0"/>
              <a:t> such </a:t>
            </a:r>
            <a:r>
              <a:rPr lang="de-AT" dirty="0" err="1"/>
              <a:t>that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two</a:t>
            </a:r>
            <a:r>
              <a:rPr lang="de-AT" dirty="0"/>
              <a:t> </a:t>
            </a:r>
            <a:r>
              <a:rPr lang="de-AT" dirty="0" err="1"/>
              <a:t>items</a:t>
            </a:r>
            <a:r>
              <a:rPr lang="de-AT" dirty="0"/>
              <a:t> </a:t>
            </a:r>
            <a:r>
              <a:rPr lang="de-AT" dirty="0" err="1"/>
              <a:t>with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same </a:t>
            </a:r>
            <a:r>
              <a:rPr lang="de-AT" dirty="0" err="1"/>
              <a:t>ground</a:t>
            </a:r>
            <a:r>
              <a:rPr lang="de-AT" dirty="0"/>
              <a:t> </a:t>
            </a:r>
            <a:r>
              <a:rPr lang="de-AT" dirty="0" err="1"/>
              <a:t>truth</a:t>
            </a:r>
            <a:r>
              <a:rPr lang="de-AT" dirty="0"/>
              <a:t> </a:t>
            </a:r>
            <a:r>
              <a:rPr lang="de-AT" dirty="0" err="1"/>
              <a:t>class</a:t>
            </a:r>
            <a:r>
              <a:rPr lang="de-AT" dirty="0"/>
              <a:t> </a:t>
            </a:r>
            <a:r>
              <a:rPr lang="de-AT" dirty="0" err="1"/>
              <a:t>should</a:t>
            </a:r>
            <a:r>
              <a:rPr lang="de-AT" dirty="0"/>
              <a:t> </a:t>
            </a:r>
            <a:r>
              <a:rPr lang="de-AT" dirty="0" err="1"/>
              <a:t>be</a:t>
            </a:r>
            <a:r>
              <a:rPr lang="de-AT" dirty="0"/>
              <a:t> </a:t>
            </a:r>
            <a:r>
              <a:rPr lang="de-AT" dirty="0" err="1"/>
              <a:t>close</a:t>
            </a:r>
            <a:r>
              <a:rPr lang="de-AT" dirty="0"/>
              <a:t> </a:t>
            </a:r>
            <a:r>
              <a:rPr lang="de-AT" dirty="0" err="1"/>
              <a:t>together</a:t>
            </a:r>
            <a:r>
              <a:rPr lang="de-AT" dirty="0"/>
              <a:t>, and </a:t>
            </a:r>
            <a:r>
              <a:rPr lang="de-AT" dirty="0" err="1"/>
              <a:t>the</a:t>
            </a:r>
            <a:r>
              <a:rPr lang="de-AT" dirty="0"/>
              <a:t> pair </a:t>
            </a:r>
            <a:r>
              <a:rPr lang="de-AT" dirty="0" err="1"/>
              <a:t>with</a:t>
            </a:r>
            <a:r>
              <a:rPr lang="de-AT" dirty="0"/>
              <a:t> different </a:t>
            </a:r>
            <a:r>
              <a:rPr lang="de-AT" dirty="0" err="1"/>
              <a:t>labels</a:t>
            </a:r>
            <a:r>
              <a:rPr lang="de-AT" dirty="0"/>
              <a:t> </a:t>
            </a:r>
            <a:r>
              <a:rPr lang="de-AT" dirty="0" err="1"/>
              <a:t>should</a:t>
            </a:r>
            <a:r>
              <a:rPr lang="de-AT" dirty="0"/>
              <a:t> </a:t>
            </a:r>
            <a:r>
              <a:rPr lang="de-AT" dirty="0" err="1"/>
              <a:t>be</a:t>
            </a:r>
            <a:r>
              <a:rPr lang="de-AT" dirty="0"/>
              <a:t> </a:t>
            </a:r>
            <a:r>
              <a:rPr lang="de-AT" dirty="0" err="1"/>
              <a:t>further</a:t>
            </a:r>
            <a:r>
              <a:rPr lang="de-AT" dirty="0"/>
              <a:t> apart.</a:t>
            </a:r>
          </a:p>
          <a:p>
            <a:r>
              <a:rPr lang="de-AT" dirty="0"/>
              <a:t>Here </a:t>
            </a:r>
            <a:r>
              <a:rPr lang="de-AT" dirty="0" err="1"/>
              <a:t>you</a:t>
            </a:r>
            <a:r>
              <a:rPr lang="de-AT" dirty="0"/>
              <a:t> </a:t>
            </a:r>
            <a:r>
              <a:rPr lang="de-AT" dirty="0" err="1"/>
              <a:t>can</a:t>
            </a:r>
            <a:r>
              <a:rPr lang="de-AT" dirty="0"/>
              <a:t> </a:t>
            </a:r>
            <a:r>
              <a:rPr lang="de-AT" dirty="0" err="1"/>
              <a:t>see</a:t>
            </a:r>
            <a:r>
              <a:rPr lang="de-AT" dirty="0"/>
              <a:t> </a:t>
            </a:r>
            <a:r>
              <a:rPr lang="de-AT" dirty="0" err="1"/>
              <a:t>how</a:t>
            </a:r>
            <a:r>
              <a:rPr lang="de-AT" dirty="0"/>
              <a:t> </a:t>
            </a:r>
            <a:r>
              <a:rPr lang="de-AT" dirty="0" err="1"/>
              <a:t>it</a:t>
            </a:r>
            <a:r>
              <a:rPr lang="de-AT" dirty="0"/>
              <a:t> </a:t>
            </a:r>
            <a:r>
              <a:rPr lang="de-AT" dirty="0" err="1"/>
              <a:t>looks</a:t>
            </a:r>
            <a:r>
              <a:rPr lang="de-AT" dirty="0"/>
              <a:t> like </a:t>
            </a:r>
            <a:r>
              <a:rPr lang="de-AT" dirty="0" err="1"/>
              <a:t>when</a:t>
            </a:r>
            <a:r>
              <a:rPr lang="de-AT" dirty="0"/>
              <a:t>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use</a:t>
            </a:r>
            <a:r>
              <a:rPr lang="de-AT" dirty="0"/>
              <a:t> just </a:t>
            </a:r>
            <a:r>
              <a:rPr lang="de-AT" dirty="0" err="1"/>
              <a:t>this</a:t>
            </a:r>
            <a:r>
              <a:rPr lang="de-AT" dirty="0"/>
              <a:t> </a:t>
            </a:r>
            <a:r>
              <a:rPr lang="de-AT" dirty="0" err="1"/>
              <a:t>triplet</a:t>
            </a:r>
            <a:r>
              <a:rPr lang="de-AT" dirty="0"/>
              <a:t> </a:t>
            </a:r>
            <a:r>
              <a:rPr lang="de-AT" dirty="0" err="1"/>
              <a:t>loss</a:t>
            </a:r>
            <a:r>
              <a:rPr lang="de-AT" dirty="0"/>
              <a:t>. The </a:t>
            </a:r>
            <a:r>
              <a:rPr lang="de-AT" dirty="0" err="1"/>
              <a:t>points</a:t>
            </a:r>
            <a:r>
              <a:rPr lang="de-AT" dirty="0"/>
              <a:t> </a:t>
            </a:r>
            <a:r>
              <a:rPr lang="de-AT" dirty="0" err="1"/>
              <a:t>are</a:t>
            </a:r>
            <a:r>
              <a:rPr lang="de-AT" dirty="0"/>
              <a:t> </a:t>
            </a:r>
            <a:r>
              <a:rPr lang="de-AT" dirty="0" err="1"/>
              <a:t>simply</a:t>
            </a:r>
            <a:r>
              <a:rPr lang="de-AT" dirty="0"/>
              <a:t> </a:t>
            </a:r>
            <a:r>
              <a:rPr lang="de-AT" dirty="0" err="1"/>
              <a:t>placed</a:t>
            </a:r>
            <a:r>
              <a:rPr lang="de-AT" dirty="0"/>
              <a:t> </a:t>
            </a:r>
            <a:r>
              <a:rPr lang="de-AT" dirty="0" err="1"/>
              <a:t>along</a:t>
            </a:r>
            <a:r>
              <a:rPr lang="de-AT" dirty="0"/>
              <a:t> a </a:t>
            </a:r>
            <a:r>
              <a:rPr lang="de-AT" dirty="0" err="1"/>
              <a:t>line</a:t>
            </a:r>
            <a:r>
              <a:rPr lang="de-AT" dirty="0"/>
              <a:t> </a:t>
            </a:r>
            <a:r>
              <a:rPr lang="de-AT" dirty="0" err="1"/>
              <a:t>according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labels</a:t>
            </a:r>
            <a:r>
              <a:rPr lang="de-AT" dirty="0"/>
              <a:t>.</a:t>
            </a:r>
          </a:p>
          <a:p>
            <a:endParaRPr lang="de-AT" dirty="0"/>
          </a:p>
          <a:p>
            <a:r>
              <a:rPr lang="de-AT" dirty="0"/>
              <a:t>But </a:t>
            </a:r>
            <a:r>
              <a:rPr lang="de-AT" dirty="0" err="1"/>
              <a:t>once</a:t>
            </a:r>
            <a:r>
              <a:rPr lang="de-AT" dirty="0"/>
              <a:t>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start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combine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t-SNE </a:t>
            </a:r>
            <a:r>
              <a:rPr lang="de-AT" dirty="0" err="1"/>
              <a:t>loss</a:t>
            </a:r>
            <a:r>
              <a:rPr lang="de-AT" dirty="0"/>
              <a:t> </a:t>
            </a:r>
            <a:r>
              <a:rPr lang="de-AT" dirty="0" err="1"/>
              <a:t>with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triplet</a:t>
            </a:r>
            <a:r>
              <a:rPr lang="de-AT" dirty="0"/>
              <a:t> </a:t>
            </a:r>
            <a:r>
              <a:rPr lang="de-AT" dirty="0" err="1"/>
              <a:t>loss</a:t>
            </a:r>
            <a:r>
              <a:rPr lang="de-AT" dirty="0"/>
              <a:t> </a:t>
            </a:r>
            <a:r>
              <a:rPr lang="de-AT" dirty="0" err="1"/>
              <a:t>using</a:t>
            </a:r>
            <a:r>
              <a:rPr lang="de-AT" dirty="0"/>
              <a:t> different </a:t>
            </a:r>
            <a:r>
              <a:rPr lang="de-AT" dirty="0" err="1"/>
              <a:t>weights</a:t>
            </a:r>
            <a:r>
              <a:rPr lang="de-AT" dirty="0"/>
              <a:t>,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can</a:t>
            </a:r>
            <a:r>
              <a:rPr lang="de-AT" dirty="0"/>
              <a:t> </a:t>
            </a:r>
            <a:r>
              <a:rPr lang="de-AT" dirty="0" err="1"/>
              <a:t>control</a:t>
            </a:r>
            <a:r>
              <a:rPr lang="de-AT" dirty="0"/>
              <a:t> </a:t>
            </a:r>
            <a:r>
              <a:rPr lang="de-AT" dirty="0" err="1"/>
              <a:t>how</a:t>
            </a:r>
            <a:r>
              <a:rPr lang="de-AT" dirty="0"/>
              <a:t> </a:t>
            </a:r>
            <a:r>
              <a:rPr lang="de-AT" dirty="0" err="1"/>
              <a:t>much</a:t>
            </a:r>
            <a:r>
              <a:rPr lang="de-AT" dirty="0"/>
              <a:t> </a:t>
            </a:r>
            <a:r>
              <a:rPr lang="de-AT" dirty="0" err="1"/>
              <a:t>our</a:t>
            </a:r>
            <a:r>
              <a:rPr lang="de-AT" dirty="0"/>
              <a:t> t-SNE </a:t>
            </a:r>
            <a:r>
              <a:rPr lang="de-AT" dirty="0" err="1"/>
              <a:t>embedding</a:t>
            </a:r>
            <a:r>
              <a:rPr lang="de-AT" dirty="0"/>
              <a:t> </a:t>
            </a:r>
            <a:r>
              <a:rPr lang="de-AT" dirty="0" err="1"/>
              <a:t>is</a:t>
            </a:r>
            <a:r>
              <a:rPr lang="de-AT" dirty="0"/>
              <a:t> </a:t>
            </a:r>
            <a:r>
              <a:rPr lang="de-AT" dirty="0" err="1"/>
              <a:t>supervised</a:t>
            </a:r>
            <a:r>
              <a:rPr lang="de-AT" dirty="0"/>
              <a:t>.</a:t>
            </a:r>
          </a:p>
          <a:p>
            <a:r>
              <a:rPr lang="de-AT" dirty="0" err="1"/>
              <a:t>You</a:t>
            </a:r>
            <a:r>
              <a:rPr lang="de-AT" dirty="0"/>
              <a:t> </a:t>
            </a:r>
            <a:r>
              <a:rPr lang="de-AT" dirty="0" err="1"/>
              <a:t>can</a:t>
            </a:r>
            <a:r>
              <a:rPr lang="de-AT" dirty="0"/>
              <a:t> </a:t>
            </a:r>
            <a:r>
              <a:rPr lang="de-AT" dirty="0" err="1"/>
              <a:t>see</a:t>
            </a:r>
            <a:r>
              <a:rPr lang="de-AT" dirty="0"/>
              <a:t> </a:t>
            </a:r>
            <a:r>
              <a:rPr lang="de-AT" dirty="0" err="1"/>
              <a:t>that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intermediate </a:t>
            </a:r>
            <a:r>
              <a:rPr lang="de-AT" dirty="0" err="1"/>
              <a:t>combinations</a:t>
            </a:r>
            <a:r>
              <a:rPr lang="de-AT" dirty="0"/>
              <a:t> </a:t>
            </a:r>
            <a:r>
              <a:rPr lang="de-AT" dirty="0" err="1"/>
              <a:t>preserve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overall</a:t>
            </a:r>
            <a:r>
              <a:rPr lang="de-AT" dirty="0"/>
              <a:t> </a:t>
            </a:r>
            <a:r>
              <a:rPr lang="de-AT" dirty="0" err="1"/>
              <a:t>structure</a:t>
            </a:r>
            <a:r>
              <a:rPr lang="de-AT" dirty="0"/>
              <a:t>, </a:t>
            </a:r>
            <a:r>
              <a:rPr lang="de-AT" dirty="0" err="1"/>
              <a:t>while</a:t>
            </a:r>
            <a:r>
              <a:rPr lang="de-AT" dirty="0"/>
              <a:t> </a:t>
            </a:r>
            <a:r>
              <a:rPr lang="de-AT" dirty="0" err="1"/>
              <a:t>items</a:t>
            </a:r>
            <a:r>
              <a:rPr lang="de-AT" dirty="0"/>
              <a:t> </a:t>
            </a:r>
            <a:r>
              <a:rPr lang="de-AT" dirty="0" err="1"/>
              <a:t>with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same </a:t>
            </a:r>
            <a:r>
              <a:rPr lang="de-AT" dirty="0" err="1"/>
              <a:t>class</a:t>
            </a:r>
            <a:r>
              <a:rPr lang="de-AT" dirty="0"/>
              <a:t> </a:t>
            </a:r>
            <a:r>
              <a:rPr lang="de-AT" dirty="0" err="1"/>
              <a:t>are</a:t>
            </a:r>
            <a:r>
              <a:rPr lang="de-AT" dirty="0"/>
              <a:t> </a:t>
            </a:r>
            <a:r>
              <a:rPr lang="de-AT" dirty="0" err="1"/>
              <a:t>kept</a:t>
            </a:r>
            <a:r>
              <a:rPr lang="de-AT" dirty="0"/>
              <a:t> </a:t>
            </a:r>
            <a:r>
              <a:rPr lang="de-AT" dirty="0" err="1"/>
              <a:t>together</a:t>
            </a:r>
            <a:r>
              <a:rPr lang="de-AT" dirty="0"/>
              <a:t>.</a:t>
            </a:r>
          </a:p>
          <a:p>
            <a:r>
              <a:rPr lang="de-AT" dirty="0"/>
              <a:t>In an </a:t>
            </a:r>
            <a:r>
              <a:rPr lang="de-AT" dirty="0" err="1"/>
              <a:t>interactive</a:t>
            </a:r>
            <a:r>
              <a:rPr lang="de-AT" dirty="0"/>
              <a:t> </a:t>
            </a:r>
            <a:r>
              <a:rPr lang="de-AT" dirty="0" err="1"/>
              <a:t>tool</a:t>
            </a:r>
            <a:r>
              <a:rPr lang="de-AT" dirty="0"/>
              <a:t>, </a:t>
            </a:r>
            <a:r>
              <a:rPr lang="de-AT" dirty="0" err="1"/>
              <a:t>this</a:t>
            </a:r>
            <a:r>
              <a:rPr lang="de-AT" dirty="0"/>
              <a:t> </a:t>
            </a:r>
            <a:r>
              <a:rPr lang="de-AT" dirty="0" err="1"/>
              <a:t>could</a:t>
            </a:r>
            <a:r>
              <a:rPr lang="de-AT" dirty="0"/>
              <a:t> </a:t>
            </a:r>
            <a:r>
              <a:rPr lang="de-AT" dirty="0" err="1"/>
              <a:t>be</a:t>
            </a:r>
            <a:r>
              <a:rPr lang="de-AT" dirty="0"/>
              <a:t> </a:t>
            </a:r>
            <a:r>
              <a:rPr lang="de-AT" dirty="0" err="1"/>
              <a:t>useful</a:t>
            </a:r>
            <a:r>
              <a:rPr lang="de-AT" dirty="0"/>
              <a:t>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exploring</a:t>
            </a:r>
            <a:r>
              <a:rPr lang="de-AT" dirty="0"/>
              <a:t> </a:t>
            </a:r>
            <a:r>
              <a:rPr lang="de-AT" dirty="0" err="1"/>
              <a:t>datasets</a:t>
            </a:r>
            <a:r>
              <a:rPr lang="de-AT" dirty="0"/>
              <a:t> </a:t>
            </a:r>
            <a:r>
              <a:rPr lang="de-AT" dirty="0" err="1"/>
              <a:t>with</a:t>
            </a:r>
            <a:r>
              <a:rPr lang="de-AT" dirty="0"/>
              <a:t> a </a:t>
            </a:r>
            <a:r>
              <a:rPr lang="de-AT" dirty="0" err="1"/>
              <a:t>class</a:t>
            </a:r>
            <a:r>
              <a:rPr lang="de-AT" dirty="0"/>
              <a:t> </a:t>
            </a:r>
            <a:r>
              <a:rPr lang="de-AT" dirty="0" err="1"/>
              <a:t>focus</a:t>
            </a:r>
            <a:r>
              <a:rPr lang="de-AT" dirty="0"/>
              <a:t> </a:t>
            </a:r>
            <a:r>
              <a:rPr lang="de-AT" dirty="0" err="1"/>
              <a:t>without</a:t>
            </a:r>
            <a:r>
              <a:rPr lang="de-AT" dirty="0"/>
              <a:t> </a:t>
            </a:r>
            <a:r>
              <a:rPr lang="de-AT" dirty="0" err="1"/>
              <a:t>losing</a:t>
            </a:r>
            <a:r>
              <a:rPr lang="de-AT" dirty="0"/>
              <a:t> track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global </a:t>
            </a:r>
            <a:r>
              <a:rPr lang="de-AT" dirty="0" err="1"/>
              <a:t>structure</a:t>
            </a:r>
            <a:r>
              <a:rPr lang="de-AT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45AAE-9ED3-4569-ABB3-FF40457B18F6}" type="slidenum">
              <a:rPr lang="de-AT" smtClean="0"/>
              <a:t>22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288226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In </a:t>
            </a:r>
            <a:r>
              <a:rPr lang="de-AT" dirty="0" err="1"/>
              <a:t>this</a:t>
            </a:r>
            <a:r>
              <a:rPr lang="de-AT" dirty="0"/>
              <a:t> </a:t>
            </a:r>
            <a:r>
              <a:rPr lang="de-AT" dirty="0" err="1"/>
              <a:t>second</a:t>
            </a:r>
            <a:r>
              <a:rPr lang="de-AT" dirty="0"/>
              <a:t> </a:t>
            </a:r>
            <a:r>
              <a:rPr lang="de-AT" dirty="0" err="1"/>
              <a:t>example</a:t>
            </a:r>
            <a:r>
              <a:rPr lang="de-AT" dirty="0"/>
              <a:t>,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want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include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supevision</a:t>
            </a:r>
            <a:r>
              <a:rPr lang="de-AT" dirty="0"/>
              <a:t> not </a:t>
            </a:r>
            <a:r>
              <a:rPr lang="de-AT" dirty="0" err="1"/>
              <a:t>through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class</a:t>
            </a:r>
            <a:r>
              <a:rPr lang="de-AT" dirty="0"/>
              <a:t> </a:t>
            </a:r>
            <a:r>
              <a:rPr lang="de-AT" dirty="0" err="1"/>
              <a:t>labels</a:t>
            </a:r>
            <a:r>
              <a:rPr lang="de-AT" dirty="0"/>
              <a:t>, but </a:t>
            </a:r>
            <a:r>
              <a:rPr lang="de-AT" dirty="0" err="1"/>
              <a:t>through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values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one</a:t>
            </a:r>
            <a:r>
              <a:rPr lang="de-AT" dirty="0"/>
              <a:t> individual </a:t>
            </a:r>
            <a:r>
              <a:rPr lang="de-AT" dirty="0" err="1"/>
              <a:t>attribute</a:t>
            </a:r>
            <a:r>
              <a:rPr lang="de-AT" dirty="0"/>
              <a:t> (</a:t>
            </a:r>
            <a:r>
              <a:rPr lang="de-AT" dirty="0" err="1"/>
              <a:t>or</a:t>
            </a:r>
            <a:r>
              <a:rPr lang="de-AT" dirty="0"/>
              <a:t> feature) </a:t>
            </a:r>
            <a:r>
              <a:rPr lang="de-AT" dirty="0" err="1"/>
              <a:t>from</a:t>
            </a:r>
            <a:r>
              <a:rPr lang="de-AT" dirty="0"/>
              <a:t> </a:t>
            </a:r>
            <a:r>
              <a:rPr lang="de-AT" dirty="0" err="1"/>
              <a:t>among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high-dimensional </a:t>
            </a:r>
            <a:r>
              <a:rPr lang="de-AT" dirty="0" err="1"/>
              <a:t>data</a:t>
            </a:r>
            <a:r>
              <a:rPr lang="de-AT" dirty="0"/>
              <a:t>.</a:t>
            </a:r>
          </a:p>
          <a:p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simply</a:t>
            </a:r>
            <a:r>
              <a:rPr lang="de-AT" dirty="0"/>
              <a:t> </a:t>
            </a:r>
            <a:r>
              <a:rPr lang="de-AT" dirty="0" err="1"/>
              <a:t>define</a:t>
            </a:r>
            <a:r>
              <a:rPr lang="de-AT" dirty="0"/>
              <a:t> an additional </a:t>
            </a:r>
            <a:r>
              <a:rPr lang="de-AT" dirty="0" err="1"/>
              <a:t>loss</a:t>
            </a:r>
            <a:r>
              <a:rPr lang="de-AT" dirty="0"/>
              <a:t> </a:t>
            </a:r>
            <a:r>
              <a:rPr lang="de-AT" dirty="0" err="1"/>
              <a:t>that</a:t>
            </a:r>
            <a:r>
              <a:rPr lang="de-AT" dirty="0"/>
              <a:t> </a:t>
            </a:r>
            <a:r>
              <a:rPr lang="de-AT" dirty="0" err="1"/>
              <a:t>makes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x-</a:t>
            </a:r>
            <a:r>
              <a:rPr lang="de-AT" dirty="0" err="1"/>
              <a:t>axis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output</a:t>
            </a:r>
            <a:r>
              <a:rPr lang="de-AT" dirty="0"/>
              <a:t> </a:t>
            </a:r>
            <a:r>
              <a:rPr lang="de-AT" dirty="0" err="1"/>
              <a:t>correlate</a:t>
            </a:r>
            <a:r>
              <a:rPr lang="de-AT" dirty="0"/>
              <a:t> </a:t>
            </a:r>
            <a:r>
              <a:rPr lang="de-AT" dirty="0" err="1"/>
              <a:t>witht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value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that</a:t>
            </a:r>
            <a:r>
              <a:rPr lang="de-AT" dirty="0"/>
              <a:t> feature. </a:t>
            </a:r>
            <a:r>
              <a:rPr lang="de-AT" dirty="0" err="1"/>
              <a:t>We</a:t>
            </a:r>
            <a:r>
              <a:rPr lang="de-AT" dirty="0"/>
              <a:t> will </a:t>
            </a:r>
            <a:r>
              <a:rPr lang="de-AT" dirty="0" err="1"/>
              <a:t>again</a:t>
            </a:r>
            <a:r>
              <a:rPr lang="de-AT" dirty="0"/>
              <a:t> </a:t>
            </a:r>
            <a:r>
              <a:rPr lang="de-AT" dirty="0" err="1"/>
              <a:t>combine</a:t>
            </a:r>
            <a:r>
              <a:rPr lang="de-AT" dirty="0"/>
              <a:t> </a:t>
            </a:r>
            <a:r>
              <a:rPr lang="de-AT" dirty="0" err="1"/>
              <a:t>this</a:t>
            </a:r>
            <a:r>
              <a:rPr lang="de-AT" dirty="0"/>
              <a:t> </a:t>
            </a:r>
            <a:r>
              <a:rPr lang="de-AT" dirty="0" err="1"/>
              <a:t>loss</a:t>
            </a:r>
            <a:r>
              <a:rPr lang="de-AT" dirty="0"/>
              <a:t> </a:t>
            </a:r>
            <a:r>
              <a:rPr lang="de-AT" dirty="0" err="1"/>
              <a:t>with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t-SNE los.</a:t>
            </a:r>
          </a:p>
          <a:p>
            <a:r>
              <a:rPr lang="de-AT" dirty="0"/>
              <a:t>But </a:t>
            </a:r>
            <a:r>
              <a:rPr lang="de-AT" dirty="0" err="1"/>
              <a:t>first</a:t>
            </a:r>
            <a:r>
              <a:rPr lang="de-AT" dirty="0"/>
              <a:t>, </a:t>
            </a:r>
            <a:r>
              <a:rPr lang="de-AT" dirty="0" err="1"/>
              <a:t>let‘s</a:t>
            </a:r>
            <a:r>
              <a:rPr lang="de-AT" dirty="0"/>
              <a:t> </a:t>
            </a:r>
            <a:r>
              <a:rPr lang="de-AT" dirty="0" err="1"/>
              <a:t>again</a:t>
            </a:r>
            <a:r>
              <a:rPr lang="de-AT" dirty="0"/>
              <a:t> </a:t>
            </a:r>
            <a:r>
              <a:rPr lang="de-AT" dirty="0" err="1"/>
              <a:t>look</a:t>
            </a:r>
            <a:r>
              <a:rPr lang="de-AT" dirty="0"/>
              <a:t> at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plain</a:t>
            </a:r>
            <a:r>
              <a:rPr lang="de-AT" dirty="0"/>
              <a:t> </a:t>
            </a:r>
            <a:r>
              <a:rPr lang="de-AT" dirty="0" err="1"/>
              <a:t>parametric</a:t>
            </a:r>
            <a:r>
              <a:rPr lang="de-AT" dirty="0"/>
              <a:t> t-SNE. This time,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color</a:t>
            </a:r>
            <a:r>
              <a:rPr lang="de-AT" dirty="0"/>
              <a:t> </a:t>
            </a:r>
            <a:r>
              <a:rPr lang="de-AT" dirty="0" err="1"/>
              <a:t>indicates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value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8th feature, </a:t>
            </a:r>
            <a:r>
              <a:rPr lang="de-AT" dirty="0" err="1"/>
              <a:t>which</a:t>
            </a:r>
            <a:r>
              <a:rPr lang="de-AT" dirty="0"/>
              <a:t> </a:t>
            </a:r>
            <a:r>
              <a:rPr lang="de-AT" dirty="0" err="1"/>
              <a:t>is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hillshade</a:t>
            </a:r>
            <a:r>
              <a:rPr lang="de-AT" dirty="0"/>
              <a:t> at </a:t>
            </a:r>
            <a:r>
              <a:rPr lang="de-AT" dirty="0" err="1"/>
              <a:t>noon</a:t>
            </a:r>
            <a:r>
              <a:rPr lang="de-AT" dirty="0"/>
              <a:t>.</a:t>
            </a:r>
          </a:p>
          <a:p>
            <a:r>
              <a:rPr lang="de-AT" dirty="0" err="1"/>
              <a:t>Now</a:t>
            </a:r>
            <a:r>
              <a:rPr lang="de-AT" dirty="0"/>
              <a:t> </a:t>
            </a:r>
            <a:r>
              <a:rPr lang="de-AT" dirty="0" err="1"/>
              <a:t>let‘s</a:t>
            </a:r>
            <a:r>
              <a:rPr lang="de-AT" dirty="0"/>
              <a:t> </a:t>
            </a:r>
            <a:r>
              <a:rPr lang="de-AT" dirty="0" err="1"/>
              <a:t>add</a:t>
            </a:r>
            <a:r>
              <a:rPr lang="de-AT" dirty="0"/>
              <a:t> </a:t>
            </a:r>
            <a:r>
              <a:rPr lang="de-AT" dirty="0" err="1"/>
              <a:t>our</a:t>
            </a:r>
            <a:r>
              <a:rPr lang="de-AT" dirty="0"/>
              <a:t> </a:t>
            </a:r>
            <a:r>
              <a:rPr lang="de-AT" dirty="0" err="1"/>
              <a:t>correlation</a:t>
            </a:r>
            <a:r>
              <a:rPr lang="de-AT" dirty="0"/>
              <a:t> </a:t>
            </a:r>
            <a:r>
              <a:rPr lang="de-AT" dirty="0" err="1"/>
              <a:t>loss</a:t>
            </a:r>
            <a:r>
              <a:rPr lang="de-AT" dirty="0"/>
              <a:t>.</a:t>
            </a:r>
          </a:p>
          <a:p>
            <a:r>
              <a:rPr lang="de-AT" dirty="0" err="1"/>
              <a:t>Notice</a:t>
            </a:r>
            <a:r>
              <a:rPr lang="de-AT" dirty="0"/>
              <a:t> </a:t>
            </a:r>
            <a:r>
              <a:rPr lang="de-AT" dirty="0" err="1"/>
              <a:t>how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points</a:t>
            </a:r>
            <a:r>
              <a:rPr lang="de-AT" dirty="0"/>
              <a:t> </a:t>
            </a:r>
            <a:r>
              <a:rPr lang="de-AT" dirty="0" err="1"/>
              <a:t>start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morph</a:t>
            </a:r>
            <a:r>
              <a:rPr lang="de-AT" dirty="0"/>
              <a:t> in such a </a:t>
            </a:r>
            <a:r>
              <a:rPr lang="de-AT" dirty="0" err="1"/>
              <a:t>way</a:t>
            </a:r>
            <a:r>
              <a:rPr lang="de-AT" dirty="0"/>
              <a:t> </a:t>
            </a:r>
            <a:r>
              <a:rPr lang="de-AT" dirty="0" err="1"/>
              <a:t>that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values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eighth</a:t>
            </a:r>
            <a:r>
              <a:rPr lang="de-AT" dirty="0"/>
              <a:t> feature </a:t>
            </a:r>
            <a:r>
              <a:rPr lang="de-AT" dirty="0" err="1"/>
              <a:t>are</a:t>
            </a:r>
            <a:r>
              <a:rPr lang="de-AT" dirty="0"/>
              <a:t> </a:t>
            </a:r>
            <a:r>
              <a:rPr lang="de-AT" dirty="0" err="1"/>
              <a:t>aligned</a:t>
            </a:r>
            <a:r>
              <a:rPr lang="de-AT" dirty="0"/>
              <a:t> </a:t>
            </a:r>
            <a:r>
              <a:rPr lang="de-AT" dirty="0" err="1"/>
              <a:t>along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x-</a:t>
            </a:r>
            <a:r>
              <a:rPr lang="de-AT" dirty="0" err="1"/>
              <a:t>axis</a:t>
            </a:r>
            <a:r>
              <a:rPr lang="de-AT" dirty="0"/>
              <a:t>.</a:t>
            </a:r>
          </a:p>
          <a:p>
            <a:r>
              <a:rPr lang="de-AT" dirty="0"/>
              <a:t>Still, </a:t>
            </a:r>
            <a:r>
              <a:rPr lang="de-AT" dirty="0" err="1"/>
              <a:t>some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overall</a:t>
            </a:r>
            <a:r>
              <a:rPr lang="de-AT" dirty="0"/>
              <a:t> </a:t>
            </a:r>
            <a:r>
              <a:rPr lang="de-AT" dirty="0" err="1"/>
              <a:t>structure</a:t>
            </a:r>
            <a:r>
              <a:rPr lang="de-AT" dirty="0"/>
              <a:t> </a:t>
            </a:r>
            <a:r>
              <a:rPr lang="de-AT" dirty="0" err="1"/>
              <a:t>is</a:t>
            </a:r>
            <a:r>
              <a:rPr lang="de-AT" dirty="0"/>
              <a:t> </a:t>
            </a:r>
            <a:r>
              <a:rPr lang="de-AT" dirty="0" err="1"/>
              <a:t>preserve</a:t>
            </a:r>
            <a:r>
              <a:rPr lang="de-AT" dirty="0"/>
              <a:t>, </a:t>
            </a:r>
            <a:r>
              <a:rPr lang="de-AT" dirty="0" err="1"/>
              <a:t>even</a:t>
            </a:r>
            <a:r>
              <a:rPr lang="de-AT" dirty="0"/>
              <a:t> </a:t>
            </a:r>
            <a:r>
              <a:rPr lang="de-AT" dirty="0" err="1"/>
              <a:t>when</a:t>
            </a:r>
            <a:r>
              <a:rPr lang="de-AT" dirty="0"/>
              <a:t>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put</a:t>
            </a:r>
            <a:r>
              <a:rPr lang="de-AT" dirty="0"/>
              <a:t> a </a:t>
            </a:r>
            <a:r>
              <a:rPr lang="de-AT" dirty="0" err="1"/>
              <a:t>lot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weight</a:t>
            </a:r>
            <a:r>
              <a:rPr lang="de-AT" dirty="0"/>
              <a:t> on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correlation</a:t>
            </a:r>
            <a:r>
              <a:rPr lang="de-AT" dirty="0"/>
              <a:t> </a:t>
            </a:r>
            <a:r>
              <a:rPr lang="de-AT" dirty="0" err="1"/>
              <a:t>loss</a:t>
            </a:r>
            <a:r>
              <a:rPr lang="de-AT" dirty="0"/>
              <a:t>. The </a:t>
            </a:r>
            <a:r>
              <a:rPr lang="de-AT" dirty="0" err="1"/>
              <a:t>points</a:t>
            </a:r>
            <a:r>
              <a:rPr lang="de-AT" dirty="0"/>
              <a:t> </a:t>
            </a:r>
            <a:r>
              <a:rPr lang="de-AT" dirty="0" err="1"/>
              <a:t>basically</a:t>
            </a:r>
            <a:r>
              <a:rPr lang="de-AT" dirty="0"/>
              <a:t> </a:t>
            </a:r>
            <a:r>
              <a:rPr lang="de-AT" dirty="0" err="1"/>
              <a:t>fold</a:t>
            </a:r>
            <a:r>
              <a:rPr lang="de-AT" dirty="0"/>
              <a:t> </a:t>
            </a:r>
            <a:r>
              <a:rPr lang="de-AT" dirty="0" err="1"/>
              <a:t>over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fulfill</a:t>
            </a:r>
            <a:r>
              <a:rPr lang="de-AT" dirty="0"/>
              <a:t> </a:t>
            </a:r>
            <a:r>
              <a:rPr lang="de-AT" dirty="0" err="1"/>
              <a:t>our</a:t>
            </a:r>
            <a:r>
              <a:rPr lang="de-AT" dirty="0"/>
              <a:t> </a:t>
            </a:r>
            <a:r>
              <a:rPr lang="de-AT" dirty="0" err="1"/>
              <a:t>constraint</a:t>
            </a:r>
            <a:r>
              <a:rPr lang="de-AT" dirty="0"/>
              <a:t>.</a:t>
            </a:r>
          </a:p>
          <a:p>
            <a:r>
              <a:rPr lang="de-AT" dirty="0"/>
              <a:t>By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way</a:t>
            </a:r>
            <a:r>
              <a:rPr lang="de-AT" dirty="0"/>
              <a:t>,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call</a:t>
            </a:r>
            <a:r>
              <a:rPr lang="de-AT" dirty="0"/>
              <a:t> </a:t>
            </a:r>
            <a:r>
              <a:rPr lang="de-AT" dirty="0" err="1"/>
              <a:t>this</a:t>
            </a:r>
            <a:r>
              <a:rPr lang="de-AT" dirty="0"/>
              <a:t> type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supervision</a:t>
            </a:r>
            <a:r>
              <a:rPr lang="de-AT" dirty="0"/>
              <a:t> „</a:t>
            </a:r>
            <a:r>
              <a:rPr lang="de-AT" dirty="0" err="1"/>
              <a:t>attribute-guided</a:t>
            </a:r>
            <a:r>
              <a:rPr lang="de-AT" dirty="0"/>
              <a:t>“ </a:t>
            </a:r>
            <a:r>
              <a:rPr lang="de-AT" dirty="0" err="1"/>
              <a:t>embeddings</a:t>
            </a:r>
            <a:r>
              <a:rPr lang="de-AT" dirty="0"/>
              <a:t> in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paper</a:t>
            </a:r>
            <a:r>
              <a:rPr lang="de-AT" dirty="0"/>
              <a:t>.</a:t>
            </a:r>
          </a:p>
          <a:p>
            <a:endParaRPr lang="de-AT" dirty="0"/>
          </a:p>
          <a:p>
            <a:r>
              <a:rPr lang="de-AT" dirty="0"/>
              <a:t>I </a:t>
            </a:r>
            <a:r>
              <a:rPr lang="de-AT" dirty="0" err="1"/>
              <a:t>mentioned</a:t>
            </a:r>
            <a:r>
              <a:rPr lang="de-AT" dirty="0"/>
              <a:t> </a:t>
            </a:r>
            <a:r>
              <a:rPr lang="de-AT" dirty="0" err="1"/>
              <a:t>earlier</a:t>
            </a:r>
            <a:r>
              <a:rPr lang="de-AT" dirty="0"/>
              <a:t> </a:t>
            </a:r>
            <a:r>
              <a:rPr lang="de-AT" dirty="0" err="1"/>
              <a:t>that</a:t>
            </a:r>
            <a:r>
              <a:rPr lang="de-AT" dirty="0"/>
              <a:t>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can</a:t>
            </a:r>
            <a:r>
              <a:rPr lang="de-AT" dirty="0"/>
              <a:t> </a:t>
            </a:r>
            <a:r>
              <a:rPr lang="de-AT" dirty="0" err="1"/>
              <a:t>apply</a:t>
            </a:r>
            <a:r>
              <a:rPr lang="de-AT" dirty="0"/>
              <a:t> </a:t>
            </a:r>
            <a:r>
              <a:rPr lang="de-AT" dirty="0" err="1"/>
              <a:t>any</a:t>
            </a:r>
            <a:r>
              <a:rPr lang="de-AT" dirty="0"/>
              <a:t> </a:t>
            </a:r>
            <a:r>
              <a:rPr lang="de-AT" dirty="0" err="1"/>
              <a:t>existing</a:t>
            </a:r>
            <a:r>
              <a:rPr lang="de-AT" dirty="0"/>
              <a:t> XAI </a:t>
            </a:r>
            <a:r>
              <a:rPr lang="de-AT" dirty="0" err="1"/>
              <a:t>techniques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our</a:t>
            </a:r>
            <a:r>
              <a:rPr lang="de-AT" dirty="0"/>
              <a:t> neural-network-</a:t>
            </a:r>
            <a:r>
              <a:rPr lang="de-AT" dirty="0" err="1"/>
              <a:t>based</a:t>
            </a:r>
            <a:r>
              <a:rPr lang="de-AT" dirty="0"/>
              <a:t> </a:t>
            </a:r>
            <a:r>
              <a:rPr lang="de-AT" dirty="0" err="1"/>
              <a:t>embeddings</a:t>
            </a:r>
            <a:r>
              <a:rPr lang="de-AT" dirty="0"/>
              <a:t>. Here,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verify</a:t>
            </a:r>
            <a:r>
              <a:rPr lang="de-AT" dirty="0"/>
              <a:t> </a:t>
            </a:r>
            <a:r>
              <a:rPr lang="de-AT" dirty="0" err="1"/>
              <a:t>what</a:t>
            </a:r>
            <a:r>
              <a:rPr lang="de-AT" dirty="0"/>
              <a:t> </a:t>
            </a:r>
            <a:r>
              <a:rPr lang="de-AT" dirty="0" err="1"/>
              <a:t>happened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x-</a:t>
            </a:r>
            <a:r>
              <a:rPr lang="de-AT" dirty="0" err="1"/>
              <a:t>axis</a:t>
            </a:r>
            <a:r>
              <a:rPr lang="de-AT" dirty="0"/>
              <a:t>,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calculated</a:t>
            </a:r>
            <a:r>
              <a:rPr lang="de-AT" dirty="0"/>
              <a:t> a simple feature </a:t>
            </a:r>
            <a:r>
              <a:rPr lang="de-AT" dirty="0" err="1"/>
              <a:t>importance</a:t>
            </a:r>
            <a:r>
              <a:rPr lang="de-AT" dirty="0"/>
              <a:t>.</a:t>
            </a:r>
          </a:p>
          <a:p>
            <a:r>
              <a:rPr lang="de-AT" dirty="0"/>
              <a:t>The bar </a:t>
            </a:r>
            <a:r>
              <a:rPr lang="de-AT" dirty="0" err="1"/>
              <a:t>charts</a:t>
            </a:r>
            <a:r>
              <a:rPr lang="de-AT" dirty="0"/>
              <a:t> </a:t>
            </a:r>
            <a:r>
              <a:rPr lang="de-AT" dirty="0" err="1"/>
              <a:t>show</a:t>
            </a:r>
            <a:r>
              <a:rPr lang="de-AT" dirty="0"/>
              <a:t> </a:t>
            </a:r>
            <a:r>
              <a:rPr lang="de-AT" dirty="0" err="1"/>
              <a:t>that</a:t>
            </a:r>
            <a:r>
              <a:rPr lang="de-AT" dirty="0"/>
              <a:t> </a:t>
            </a:r>
            <a:r>
              <a:rPr lang="de-AT" dirty="0" err="1"/>
              <a:t>with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extra </a:t>
            </a:r>
            <a:r>
              <a:rPr lang="de-AT" dirty="0" err="1"/>
              <a:t>loss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eighth</a:t>
            </a:r>
            <a:r>
              <a:rPr lang="de-AT" dirty="0"/>
              <a:t> feature </a:t>
            </a:r>
            <a:r>
              <a:rPr lang="de-AT" dirty="0" err="1"/>
              <a:t>is</a:t>
            </a:r>
            <a:r>
              <a:rPr lang="de-AT" dirty="0"/>
              <a:t> </a:t>
            </a:r>
            <a:r>
              <a:rPr lang="de-AT" dirty="0" err="1"/>
              <a:t>indeed</a:t>
            </a:r>
            <a:r>
              <a:rPr lang="de-AT" dirty="0"/>
              <a:t> </a:t>
            </a:r>
            <a:r>
              <a:rPr lang="de-AT" dirty="0" err="1"/>
              <a:t>most</a:t>
            </a:r>
            <a:r>
              <a:rPr lang="de-AT" dirty="0"/>
              <a:t> </a:t>
            </a:r>
            <a:r>
              <a:rPr lang="de-AT" dirty="0" err="1"/>
              <a:t>important</a:t>
            </a:r>
            <a:r>
              <a:rPr lang="de-AT" dirty="0"/>
              <a:t>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x-</a:t>
            </a:r>
            <a:r>
              <a:rPr lang="de-AT" dirty="0" err="1"/>
              <a:t>axis</a:t>
            </a:r>
            <a:r>
              <a:rPr lang="de-AT" dirty="0"/>
              <a:t>, </a:t>
            </a:r>
            <a:r>
              <a:rPr lang="de-AT" dirty="0" err="1"/>
              <a:t>while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y-</a:t>
            </a:r>
            <a:r>
              <a:rPr lang="de-AT" dirty="0" err="1"/>
              <a:t>axis</a:t>
            </a:r>
            <a:r>
              <a:rPr lang="de-AT" dirty="0"/>
              <a:t> </a:t>
            </a:r>
            <a:r>
              <a:rPr lang="de-AT" dirty="0" err="1"/>
              <a:t>is</a:t>
            </a:r>
            <a:r>
              <a:rPr lang="de-AT" dirty="0"/>
              <a:t> still </a:t>
            </a:r>
            <a:r>
              <a:rPr lang="de-AT" dirty="0" err="1"/>
              <a:t>used</a:t>
            </a:r>
            <a:r>
              <a:rPr lang="de-AT" dirty="0"/>
              <a:t> </a:t>
            </a:r>
            <a:r>
              <a:rPr lang="de-AT" dirty="0" err="1"/>
              <a:t>for</a:t>
            </a:r>
            <a:r>
              <a:rPr lang="de-AT" dirty="0"/>
              <a:t> a mix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features</a:t>
            </a:r>
            <a:r>
              <a:rPr lang="de-AT" dirty="0"/>
              <a:t> in a </a:t>
            </a:r>
            <a:r>
              <a:rPr lang="de-AT" dirty="0" err="1"/>
              <a:t>very</a:t>
            </a:r>
            <a:r>
              <a:rPr lang="de-AT" dirty="0"/>
              <a:t> </a:t>
            </a:r>
            <a:r>
              <a:rPr lang="de-AT" dirty="0" err="1"/>
              <a:t>similar</a:t>
            </a:r>
            <a:r>
              <a:rPr lang="de-AT" dirty="0"/>
              <a:t> </a:t>
            </a:r>
            <a:r>
              <a:rPr lang="de-AT" dirty="0" err="1"/>
              <a:t>way</a:t>
            </a:r>
            <a:r>
              <a:rPr lang="de-AT" dirty="0"/>
              <a:t> </a:t>
            </a:r>
            <a:r>
              <a:rPr lang="de-AT" dirty="0" err="1"/>
              <a:t>as</a:t>
            </a:r>
            <a:r>
              <a:rPr lang="de-AT" dirty="0"/>
              <a:t> in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plain</a:t>
            </a:r>
            <a:r>
              <a:rPr lang="de-AT" dirty="0"/>
              <a:t> t-SNE </a:t>
            </a:r>
            <a:r>
              <a:rPr lang="de-AT" dirty="0" err="1"/>
              <a:t>embedding</a:t>
            </a:r>
            <a:r>
              <a:rPr lang="de-AT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45AAE-9ED3-4569-ABB3-FF40457B18F6}" type="slidenum">
              <a:rPr lang="de-AT" smtClean="0"/>
              <a:t>23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982197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err="1"/>
              <a:t>Finally</a:t>
            </a:r>
            <a:r>
              <a:rPr lang="de-AT" dirty="0"/>
              <a:t>, a </a:t>
            </a:r>
            <a:r>
              <a:rPr lang="de-AT" dirty="0" err="1"/>
              <a:t>few</a:t>
            </a:r>
            <a:r>
              <a:rPr lang="de-AT" dirty="0"/>
              <a:t> </a:t>
            </a:r>
            <a:r>
              <a:rPr lang="de-AT" dirty="0" err="1"/>
              <a:t>words</a:t>
            </a:r>
            <a:r>
              <a:rPr lang="de-AT" dirty="0"/>
              <a:t> </a:t>
            </a:r>
            <a:r>
              <a:rPr lang="de-AT" dirty="0" err="1"/>
              <a:t>about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implementation</a:t>
            </a:r>
            <a:r>
              <a:rPr lang="de-AT" dirty="0"/>
              <a:t> and </a:t>
            </a:r>
            <a:r>
              <a:rPr lang="de-AT" dirty="0" err="1"/>
              <a:t>how</a:t>
            </a:r>
            <a:r>
              <a:rPr lang="de-AT" dirty="0"/>
              <a:t> </a:t>
            </a:r>
            <a:r>
              <a:rPr lang="de-AT" dirty="0" err="1"/>
              <a:t>you</a:t>
            </a:r>
            <a:r>
              <a:rPr lang="de-AT" dirty="0"/>
              <a:t> </a:t>
            </a:r>
            <a:r>
              <a:rPr lang="de-AT" dirty="0" err="1"/>
              <a:t>can</a:t>
            </a:r>
            <a:r>
              <a:rPr lang="de-AT" dirty="0"/>
              <a:t> </a:t>
            </a:r>
            <a:r>
              <a:rPr lang="de-AT" dirty="0" err="1"/>
              <a:t>try</a:t>
            </a:r>
            <a:r>
              <a:rPr lang="de-AT" dirty="0"/>
              <a:t> </a:t>
            </a:r>
            <a:r>
              <a:rPr lang="de-AT" dirty="0" err="1"/>
              <a:t>ParaDime</a:t>
            </a:r>
            <a:r>
              <a:rPr lang="de-AT" dirty="0"/>
              <a:t> </a:t>
            </a:r>
            <a:r>
              <a:rPr lang="de-AT" dirty="0" err="1"/>
              <a:t>yourself</a:t>
            </a:r>
            <a:r>
              <a:rPr lang="de-AT" dirty="0"/>
              <a:t>.</a:t>
            </a:r>
          </a:p>
          <a:p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implemented</a:t>
            </a:r>
            <a:r>
              <a:rPr lang="de-AT" dirty="0"/>
              <a:t> </a:t>
            </a:r>
            <a:r>
              <a:rPr lang="de-AT" dirty="0" err="1"/>
              <a:t>ParaDime</a:t>
            </a:r>
            <a:r>
              <a:rPr lang="de-AT" dirty="0"/>
              <a:t> </a:t>
            </a:r>
            <a:r>
              <a:rPr lang="de-AT" dirty="0" err="1"/>
              <a:t>using</a:t>
            </a:r>
            <a:r>
              <a:rPr lang="de-AT" dirty="0"/>
              <a:t> </a:t>
            </a:r>
            <a:r>
              <a:rPr lang="de-AT" dirty="0" err="1"/>
              <a:t>PyTorch</a:t>
            </a:r>
            <a:r>
              <a:rPr lang="de-AT" dirty="0"/>
              <a:t>.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chose</a:t>
            </a:r>
            <a:r>
              <a:rPr lang="de-AT" dirty="0"/>
              <a:t> </a:t>
            </a:r>
            <a:r>
              <a:rPr lang="de-AT" dirty="0" err="1"/>
              <a:t>PyTorch</a:t>
            </a:r>
            <a:r>
              <a:rPr lang="de-AT" dirty="0"/>
              <a:t> </a:t>
            </a:r>
            <a:r>
              <a:rPr lang="de-AT" dirty="0" err="1"/>
              <a:t>over</a:t>
            </a:r>
            <a:r>
              <a:rPr lang="de-AT" dirty="0"/>
              <a:t> </a:t>
            </a:r>
            <a:r>
              <a:rPr lang="de-AT" dirty="0" err="1"/>
              <a:t>TensorFlow</a:t>
            </a:r>
            <a:r>
              <a:rPr lang="de-AT" dirty="0"/>
              <a:t> </a:t>
            </a:r>
            <a:r>
              <a:rPr lang="de-AT" dirty="0" err="1"/>
              <a:t>because</a:t>
            </a:r>
            <a:r>
              <a:rPr lang="de-AT" dirty="0"/>
              <a:t>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found</a:t>
            </a:r>
            <a:r>
              <a:rPr lang="de-AT" dirty="0"/>
              <a:t> ist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most</a:t>
            </a:r>
            <a:r>
              <a:rPr lang="de-AT" dirty="0"/>
              <a:t> </a:t>
            </a:r>
            <a:r>
              <a:rPr lang="de-AT" dirty="0" err="1"/>
              <a:t>popular</a:t>
            </a:r>
            <a:r>
              <a:rPr lang="de-AT" dirty="0"/>
              <a:t> </a:t>
            </a:r>
            <a:r>
              <a:rPr lang="de-AT" dirty="0" err="1"/>
              <a:t>machine</a:t>
            </a:r>
            <a:r>
              <a:rPr lang="de-AT" dirty="0"/>
              <a:t> </a:t>
            </a:r>
            <a:r>
              <a:rPr lang="de-AT" dirty="0" err="1"/>
              <a:t>learning</a:t>
            </a:r>
            <a:r>
              <a:rPr lang="de-AT" dirty="0"/>
              <a:t> </a:t>
            </a:r>
            <a:r>
              <a:rPr lang="de-AT" dirty="0" err="1"/>
              <a:t>framework</a:t>
            </a:r>
            <a:r>
              <a:rPr lang="de-AT" dirty="0"/>
              <a:t> </a:t>
            </a:r>
            <a:r>
              <a:rPr lang="de-AT" dirty="0" err="1"/>
              <a:t>among</a:t>
            </a:r>
            <a:r>
              <a:rPr lang="de-AT" dirty="0"/>
              <a:t> </a:t>
            </a:r>
            <a:r>
              <a:rPr lang="de-AT" dirty="0" err="1"/>
              <a:t>researchers</a:t>
            </a:r>
            <a:r>
              <a:rPr lang="de-AT" dirty="0"/>
              <a:t>.</a:t>
            </a:r>
          </a:p>
          <a:p>
            <a:r>
              <a:rPr lang="de-AT" dirty="0" err="1"/>
              <a:t>ParaDime</a:t>
            </a:r>
            <a:r>
              <a:rPr lang="de-AT" dirty="0"/>
              <a:t> </a:t>
            </a:r>
            <a:r>
              <a:rPr lang="de-AT" dirty="0" err="1"/>
              <a:t>is</a:t>
            </a:r>
            <a:r>
              <a:rPr lang="de-AT" dirty="0"/>
              <a:t> </a:t>
            </a:r>
            <a:r>
              <a:rPr lang="de-AT" dirty="0" err="1"/>
              <a:t>pip-installable</a:t>
            </a:r>
            <a:r>
              <a:rPr lang="de-AT" dirty="0"/>
              <a:t> and </a:t>
            </a:r>
            <a:r>
              <a:rPr lang="de-AT" dirty="0" err="1"/>
              <a:t>comes</a:t>
            </a:r>
            <a:r>
              <a:rPr lang="de-AT" dirty="0"/>
              <a:t> </a:t>
            </a:r>
            <a:r>
              <a:rPr lang="de-AT" dirty="0" err="1"/>
              <a:t>with</a:t>
            </a:r>
            <a:r>
              <a:rPr lang="de-AT" dirty="0"/>
              <a:t> a </a:t>
            </a:r>
            <a:r>
              <a:rPr lang="de-AT" dirty="0" err="1"/>
              <a:t>complete</a:t>
            </a:r>
            <a:r>
              <a:rPr lang="de-AT" dirty="0"/>
              <a:t> </a:t>
            </a:r>
            <a:r>
              <a:rPr lang="de-AT" dirty="0" err="1"/>
              <a:t>documentation</a:t>
            </a:r>
            <a:r>
              <a:rPr lang="de-AT" dirty="0"/>
              <a:t>. The </a:t>
            </a:r>
            <a:r>
              <a:rPr lang="de-AT" dirty="0" err="1"/>
              <a:t>documenation</a:t>
            </a:r>
            <a:r>
              <a:rPr lang="de-AT" dirty="0"/>
              <a:t> also </a:t>
            </a:r>
            <a:r>
              <a:rPr lang="de-AT" dirty="0" err="1"/>
              <a:t>explains</a:t>
            </a:r>
            <a:r>
              <a:rPr lang="de-AT" dirty="0"/>
              <a:t> a </a:t>
            </a:r>
            <a:r>
              <a:rPr lang="de-AT" dirty="0" err="1"/>
              <a:t>second</a:t>
            </a:r>
            <a:r>
              <a:rPr lang="de-AT" dirty="0"/>
              <a:t>, </a:t>
            </a:r>
            <a:r>
              <a:rPr lang="de-AT" dirty="0" err="1"/>
              <a:t>object-oriented</a:t>
            </a:r>
            <a:r>
              <a:rPr lang="de-AT" dirty="0"/>
              <a:t> </a:t>
            </a:r>
            <a:r>
              <a:rPr lang="de-AT" dirty="0" err="1"/>
              <a:t>way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setting</a:t>
            </a:r>
            <a:r>
              <a:rPr lang="de-AT" dirty="0"/>
              <a:t> </a:t>
            </a:r>
            <a:r>
              <a:rPr lang="de-AT" dirty="0" err="1"/>
              <a:t>up</a:t>
            </a:r>
            <a:r>
              <a:rPr lang="de-AT" dirty="0"/>
              <a:t> </a:t>
            </a:r>
            <a:r>
              <a:rPr lang="de-AT" dirty="0" err="1"/>
              <a:t>ParaDime</a:t>
            </a:r>
            <a:r>
              <a:rPr lang="de-AT" dirty="0"/>
              <a:t> </a:t>
            </a:r>
            <a:r>
              <a:rPr lang="de-AT" dirty="0" err="1"/>
              <a:t>routines</a:t>
            </a:r>
            <a:r>
              <a:rPr lang="de-AT" dirty="0"/>
              <a:t> in Python.</a:t>
            </a:r>
          </a:p>
          <a:p>
            <a:r>
              <a:rPr lang="de-AT" dirty="0" err="1"/>
              <a:t>It</a:t>
            </a:r>
            <a:r>
              <a:rPr lang="de-AT" dirty="0"/>
              <a:t> also </a:t>
            </a:r>
            <a:r>
              <a:rPr lang="de-AT" dirty="0" err="1"/>
              <a:t>contains</a:t>
            </a:r>
            <a:r>
              <a:rPr lang="de-AT" dirty="0"/>
              <a:t> </a:t>
            </a:r>
            <a:r>
              <a:rPr lang="de-AT" dirty="0" err="1"/>
              <a:t>several</a:t>
            </a:r>
            <a:r>
              <a:rPr lang="de-AT" dirty="0"/>
              <a:t> </a:t>
            </a:r>
            <a:r>
              <a:rPr lang="de-AT" dirty="0" err="1"/>
              <a:t>detailed</a:t>
            </a:r>
            <a:r>
              <a:rPr lang="de-AT" dirty="0"/>
              <a:t> </a:t>
            </a:r>
            <a:r>
              <a:rPr lang="de-AT" dirty="0" err="1"/>
              <a:t>examples</a:t>
            </a:r>
            <a:r>
              <a:rPr lang="de-AT" dirty="0"/>
              <a:t> and links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paper</a:t>
            </a:r>
            <a:r>
              <a:rPr lang="de-AT" dirty="0"/>
              <a:t> </a:t>
            </a:r>
            <a:r>
              <a:rPr lang="de-AT" dirty="0" err="1"/>
              <a:t>preprint</a:t>
            </a:r>
            <a:r>
              <a:rPr lang="de-AT" dirty="0"/>
              <a:t> and </a:t>
            </a:r>
            <a:r>
              <a:rPr lang="de-AT" dirty="0" err="1"/>
              <a:t>the</a:t>
            </a:r>
            <a:r>
              <a:rPr lang="de-AT" dirty="0"/>
              <a:t> source code.</a:t>
            </a:r>
          </a:p>
          <a:p>
            <a:r>
              <a:rPr lang="de-AT" dirty="0" err="1"/>
              <a:t>It</a:t>
            </a:r>
            <a:r>
              <a:rPr lang="de-AT" dirty="0"/>
              <a:t> </a:t>
            </a:r>
            <a:r>
              <a:rPr lang="de-AT" dirty="0" err="1"/>
              <a:t>should</a:t>
            </a:r>
            <a:r>
              <a:rPr lang="de-AT" dirty="0"/>
              <a:t> </a:t>
            </a:r>
            <a:r>
              <a:rPr lang="de-AT" dirty="0" err="1"/>
              <a:t>be</a:t>
            </a:r>
            <a:r>
              <a:rPr lang="de-AT" dirty="0"/>
              <a:t> </a:t>
            </a:r>
            <a:r>
              <a:rPr lang="de-AT" dirty="0" err="1"/>
              <a:t>fairly</a:t>
            </a:r>
            <a:r>
              <a:rPr lang="de-AT" dirty="0"/>
              <a:t> easy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install</a:t>
            </a:r>
            <a:r>
              <a:rPr lang="de-AT" dirty="0"/>
              <a:t> and </a:t>
            </a:r>
            <a:r>
              <a:rPr lang="de-AT" dirty="0" err="1"/>
              <a:t>try</a:t>
            </a:r>
            <a:r>
              <a:rPr lang="de-AT" dirty="0"/>
              <a:t> </a:t>
            </a:r>
            <a:r>
              <a:rPr lang="de-AT" dirty="0" err="1"/>
              <a:t>ParaDime</a:t>
            </a:r>
            <a:r>
              <a:rPr lang="de-AT" dirty="0"/>
              <a:t> </a:t>
            </a:r>
            <a:r>
              <a:rPr lang="de-AT" dirty="0" err="1"/>
              <a:t>yourself</a:t>
            </a:r>
            <a:r>
              <a:rPr lang="de-AT" dirty="0"/>
              <a:t>. I </a:t>
            </a:r>
            <a:r>
              <a:rPr lang="de-AT" dirty="0" err="1"/>
              <a:t>would</a:t>
            </a:r>
            <a:r>
              <a:rPr lang="de-AT" dirty="0"/>
              <a:t> </a:t>
            </a:r>
            <a:r>
              <a:rPr lang="de-AT" dirty="0" err="1"/>
              <a:t>enourrage</a:t>
            </a:r>
            <a:r>
              <a:rPr lang="de-AT" dirty="0"/>
              <a:t> </a:t>
            </a:r>
            <a:r>
              <a:rPr lang="de-AT" dirty="0" err="1"/>
              <a:t>you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experiment</a:t>
            </a:r>
            <a:r>
              <a:rPr lang="de-AT" dirty="0"/>
              <a:t> </a:t>
            </a:r>
            <a:r>
              <a:rPr lang="de-AT" dirty="0" err="1"/>
              <a:t>with</a:t>
            </a:r>
            <a:r>
              <a:rPr lang="de-AT" dirty="0"/>
              <a:t> </a:t>
            </a:r>
            <a:r>
              <a:rPr lang="de-AT" dirty="0" err="1"/>
              <a:t>ParaDime</a:t>
            </a:r>
            <a:r>
              <a:rPr lang="de-AT" dirty="0"/>
              <a:t> </a:t>
            </a:r>
            <a:r>
              <a:rPr lang="de-AT" dirty="0" err="1"/>
              <a:t>if</a:t>
            </a:r>
            <a:r>
              <a:rPr lang="de-AT" dirty="0"/>
              <a:t> </a:t>
            </a:r>
            <a:r>
              <a:rPr lang="de-AT" dirty="0" err="1"/>
              <a:t>you‘re</a:t>
            </a:r>
            <a:r>
              <a:rPr lang="de-AT" dirty="0"/>
              <a:t> </a:t>
            </a:r>
            <a:r>
              <a:rPr lang="de-AT" dirty="0" err="1"/>
              <a:t>interested</a:t>
            </a:r>
            <a:r>
              <a:rPr lang="de-AT" dirty="0"/>
              <a:t> in </a:t>
            </a:r>
            <a:r>
              <a:rPr lang="de-AT" dirty="0" err="1"/>
              <a:t>dimensionality</a:t>
            </a:r>
            <a:r>
              <a:rPr lang="de-AT" dirty="0"/>
              <a:t> </a:t>
            </a:r>
            <a:r>
              <a:rPr lang="de-AT" dirty="0" err="1"/>
              <a:t>reduction</a:t>
            </a:r>
            <a:r>
              <a:rPr lang="de-AT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45AAE-9ED3-4569-ABB3-FF40457B18F6}" type="slidenum">
              <a:rPr lang="de-AT" smtClean="0"/>
              <a:t>24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698514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So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wrap</a:t>
            </a:r>
            <a:r>
              <a:rPr lang="de-AT" dirty="0"/>
              <a:t> </a:t>
            </a:r>
            <a:r>
              <a:rPr lang="de-AT" dirty="0" err="1"/>
              <a:t>things</a:t>
            </a:r>
            <a:r>
              <a:rPr lang="de-AT" dirty="0"/>
              <a:t> </a:t>
            </a:r>
            <a:r>
              <a:rPr lang="de-AT" dirty="0" err="1"/>
              <a:t>up</a:t>
            </a:r>
            <a:r>
              <a:rPr lang="de-AT" dirty="0"/>
              <a:t>: </a:t>
            </a:r>
            <a:r>
              <a:rPr lang="de-AT" dirty="0" err="1"/>
              <a:t>ParaDime</a:t>
            </a:r>
            <a:r>
              <a:rPr lang="de-AT" dirty="0"/>
              <a:t> </a:t>
            </a:r>
            <a:r>
              <a:rPr lang="de-AT" dirty="0" err="1"/>
              <a:t>is</a:t>
            </a:r>
            <a:r>
              <a:rPr lang="de-AT" dirty="0"/>
              <a:t> a </a:t>
            </a:r>
            <a:r>
              <a:rPr lang="de-AT" dirty="0" err="1"/>
              <a:t>framework</a:t>
            </a:r>
            <a:r>
              <a:rPr lang="de-AT" dirty="0"/>
              <a:t>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parametric</a:t>
            </a:r>
            <a:r>
              <a:rPr lang="de-AT" dirty="0"/>
              <a:t> </a:t>
            </a:r>
            <a:r>
              <a:rPr lang="de-AT" dirty="0" err="1"/>
              <a:t>dimensionality</a:t>
            </a:r>
            <a:r>
              <a:rPr lang="de-AT" dirty="0"/>
              <a:t> </a:t>
            </a:r>
            <a:r>
              <a:rPr lang="de-AT" dirty="0" err="1"/>
              <a:t>reduction</a:t>
            </a:r>
            <a:r>
              <a:rPr lang="de-AT" dirty="0"/>
              <a:t>. </a:t>
            </a:r>
            <a:r>
              <a:rPr lang="de-AT" dirty="0" err="1"/>
              <a:t>It</a:t>
            </a:r>
            <a:r>
              <a:rPr lang="de-AT" dirty="0"/>
              <a:t> </a:t>
            </a:r>
            <a:r>
              <a:rPr lang="de-AT" dirty="0" err="1"/>
              <a:t>unifies</a:t>
            </a:r>
            <a:r>
              <a:rPr lang="de-AT" dirty="0"/>
              <a:t> </a:t>
            </a:r>
            <a:r>
              <a:rPr lang="de-AT" dirty="0" err="1"/>
              <a:t>existing</a:t>
            </a:r>
            <a:r>
              <a:rPr lang="de-AT" dirty="0"/>
              <a:t> </a:t>
            </a:r>
            <a:r>
              <a:rPr lang="de-AT" dirty="0" err="1"/>
              <a:t>techniques</a:t>
            </a:r>
            <a:r>
              <a:rPr lang="de-AT" dirty="0"/>
              <a:t>, but also </a:t>
            </a:r>
            <a:r>
              <a:rPr lang="de-AT" dirty="0" err="1"/>
              <a:t>allows</a:t>
            </a:r>
            <a:r>
              <a:rPr lang="de-AT" dirty="0"/>
              <a:t> </a:t>
            </a:r>
            <a:r>
              <a:rPr lang="de-AT" dirty="0" err="1"/>
              <a:t>users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customize </a:t>
            </a:r>
            <a:r>
              <a:rPr lang="de-AT" dirty="0" err="1"/>
              <a:t>them</a:t>
            </a:r>
            <a:r>
              <a:rPr lang="de-AT" dirty="0"/>
              <a:t> and </a:t>
            </a:r>
            <a:r>
              <a:rPr lang="de-AT" dirty="0" err="1"/>
              <a:t>experiment</a:t>
            </a:r>
            <a:r>
              <a:rPr lang="de-AT" dirty="0"/>
              <a:t> </a:t>
            </a:r>
            <a:r>
              <a:rPr lang="de-AT" dirty="0" err="1"/>
              <a:t>with</a:t>
            </a:r>
            <a:r>
              <a:rPr lang="de-AT" dirty="0"/>
              <a:t> </a:t>
            </a:r>
            <a:r>
              <a:rPr lang="de-AT" dirty="0" err="1"/>
              <a:t>new</a:t>
            </a:r>
            <a:r>
              <a:rPr lang="de-AT" dirty="0"/>
              <a:t> </a:t>
            </a:r>
            <a:r>
              <a:rPr lang="de-AT" dirty="0" err="1"/>
              <a:t>ideas</a:t>
            </a:r>
            <a:r>
              <a:rPr lang="de-AT" dirty="0"/>
              <a:t>.</a:t>
            </a:r>
          </a:p>
          <a:p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this</a:t>
            </a:r>
            <a:r>
              <a:rPr lang="de-AT" dirty="0"/>
              <a:t> end </a:t>
            </a:r>
            <a:r>
              <a:rPr lang="de-AT" dirty="0" err="1"/>
              <a:t>ParaDime</a:t>
            </a:r>
            <a:r>
              <a:rPr lang="de-AT" dirty="0"/>
              <a:t> </a:t>
            </a:r>
            <a:r>
              <a:rPr lang="de-AT" dirty="0" err="1"/>
              <a:t>introduced</a:t>
            </a:r>
            <a:r>
              <a:rPr lang="de-AT" dirty="0"/>
              <a:t> </a:t>
            </a:r>
            <a:r>
              <a:rPr lang="de-AT" dirty="0" err="1"/>
              <a:t>specifications</a:t>
            </a:r>
            <a:r>
              <a:rPr lang="de-AT" dirty="0"/>
              <a:t> </a:t>
            </a:r>
            <a:r>
              <a:rPr lang="de-AT" dirty="0" err="1"/>
              <a:t>based</a:t>
            </a:r>
            <a:r>
              <a:rPr lang="de-AT" dirty="0"/>
              <a:t> on a </a:t>
            </a:r>
            <a:r>
              <a:rPr lang="de-AT" dirty="0" err="1"/>
              <a:t>grammar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dimensionality</a:t>
            </a:r>
            <a:r>
              <a:rPr lang="de-AT" dirty="0"/>
              <a:t> </a:t>
            </a:r>
            <a:r>
              <a:rPr lang="de-AT" dirty="0" err="1"/>
              <a:t>reduction</a:t>
            </a:r>
            <a:r>
              <a:rPr lang="de-AT" dirty="0"/>
              <a:t>.</a:t>
            </a:r>
          </a:p>
          <a:p>
            <a:r>
              <a:rPr lang="de-AT" dirty="0" err="1"/>
              <a:t>If</a:t>
            </a:r>
            <a:r>
              <a:rPr lang="de-AT" dirty="0"/>
              <a:t> </a:t>
            </a:r>
            <a:r>
              <a:rPr lang="de-AT" dirty="0" err="1"/>
              <a:t>you</a:t>
            </a:r>
            <a:r>
              <a:rPr lang="de-AT" dirty="0"/>
              <a:t> </a:t>
            </a:r>
            <a:r>
              <a:rPr lang="de-AT" dirty="0" err="1"/>
              <a:t>want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learn</a:t>
            </a:r>
            <a:r>
              <a:rPr lang="de-AT" dirty="0"/>
              <a:t> </a:t>
            </a:r>
            <a:r>
              <a:rPr lang="de-AT" dirty="0" err="1"/>
              <a:t>more</a:t>
            </a:r>
            <a:r>
              <a:rPr lang="de-AT" dirty="0"/>
              <a:t> </a:t>
            </a:r>
            <a:r>
              <a:rPr lang="de-AT" dirty="0" err="1"/>
              <a:t>about</a:t>
            </a:r>
            <a:r>
              <a:rPr lang="de-AT" dirty="0"/>
              <a:t> </a:t>
            </a:r>
            <a:r>
              <a:rPr lang="de-AT" dirty="0" err="1"/>
              <a:t>ParaDime</a:t>
            </a:r>
            <a:r>
              <a:rPr lang="de-AT" dirty="0"/>
              <a:t>, </a:t>
            </a:r>
            <a:r>
              <a:rPr lang="de-AT" dirty="0" err="1"/>
              <a:t>this</a:t>
            </a:r>
            <a:r>
              <a:rPr lang="de-AT" dirty="0"/>
              <a:t> QR code will </a:t>
            </a:r>
            <a:r>
              <a:rPr lang="de-AT" dirty="0" err="1"/>
              <a:t>take</a:t>
            </a:r>
            <a:r>
              <a:rPr lang="de-AT" dirty="0"/>
              <a:t> </a:t>
            </a:r>
            <a:r>
              <a:rPr lang="de-AT" dirty="0" err="1"/>
              <a:t>you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paper</a:t>
            </a:r>
            <a:r>
              <a:rPr lang="de-AT" dirty="0"/>
              <a:t> </a:t>
            </a:r>
            <a:r>
              <a:rPr lang="de-AT" dirty="0" err="1"/>
              <a:t>website</a:t>
            </a:r>
            <a:r>
              <a:rPr lang="de-AT" dirty="0"/>
              <a:t> </a:t>
            </a:r>
            <a:r>
              <a:rPr lang="de-AT" dirty="0" err="1"/>
              <a:t>that</a:t>
            </a:r>
            <a:r>
              <a:rPr lang="de-AT" dirty="0"/>
              <a:t> also </a:t>
            </a:r>
            <a:r>
              <a:rPr lang="de-AT" dirty="0" err="1"/>
              <a:t>includes</a:t>
            </a:r>
            <a:r>
              <a:rPr lang="de-AT" dirty="0"/>
              <a:t> links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docs</a:t>
            </a:r>
            <a:r>
              <a:rPr lang="de-AT" dirty="0"/>
              <a:t> and </a:t>
            </a:r>
            <a:r>
              <a:rPr lang="de-AT" dirty="0" err="1"/>
              <a:t>the</a:t>
            </a:r>
            <a:r>
              <a:rPr lang="de-AT" dirty="0"/>
              <a:t> source code.</a:t>
            </a:r>
          </a:p>
          <a:p>
            <a:r>
              <a:rPr lang="de-AT" dirty="0" err="1"/>
              <a:t>Thanks</a:t>
            </a:r>
            <a:r>
              <a:rPr lang="de-AT" dirty="0"/>
              <a:t>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listening</a:t>
            </a:r>
            <a:r>
              <a:rPr lang="de-AT" dirty="0"/>
              <a:t> and I </a:t>
            </a:r>
            <a:r>
              <a:rPr lang="de-AT" dirty="0" err="1"/>
              <a:t>hope</a:t>
            </a:r>
            <a:r>
              <a:rPr lang="de-AT" dirty="0"/>
              <a:t> </a:t>
            </a:r>
            <a:r>
              <a:rPr lang="de-AT" dirty="0" err="1"/>
              <a:t>you‘ll</a:t>
            </a:r>
            <a:r>
              <a:rPr lang="de-AT" dirty="0"/>
              <a:t> check out </a:t>
            </a:r>
            <a:r>
              <a:rPr lang="de-AT" dirty="0" err="1"/>
              <a:t>ParaDime</a:t>
            </a:r>
            <a:r>
              <a:rPr lang="de-AT" dirty="0"/>
              <a:t>.</a:t>
            </a:r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45AAE-9ED3-4569-ABB3-FF40457B18F6}" type="slidenum">
              <a:rPr lang="de-AT" smtClean="0"/>
              <a:t>25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557370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45AAE-9ED3-4569-ABB3-FF40457B18F6}" type="slidenum">
              <a:rPr lang="de-AT" smtClean="0"/>
              <a:t>26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13375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So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wrap</a:t>
            </a:r>
            <a:r>
              <a:rPr lang="de-AT" dirty="0"/>
              <a:t> </a:t>
            </a:r>
            <a:r>
              <a:rPr lang="de-AT" dirty="0" err="1"/>
              <a:t>things</a:t>
            </a:r>
            <a:r>
              <a:rPr lang="de-AT" dirty="0"/>
              <a:t> </a:t>
            </a:r>
            <a:r>
              <a:rPr lang="de-AT" dirty="0" err="1"/>
              <a:t>up</a:t>
            </a:r>
            <a:r>
              <a:rPr lang="de-AT" dirty="0"/>
              <a:t>: </a:t>
            </a:r>
            <a:r>
              <a:rPr lang="de-AT" dirty="0" err="1"/>
              <a:t>ParaDime</a:t>
            </a:r>
            <a:r>
              <a:rPr lang="de-AT" dirty="0"/>
              <a:t> </a:t>
            </a:r>
            <a:r>
              <a:rPr lang="de-AT" dirty="0" err="1"/>
              <a:t>is</a:t>
            </a:r>
            <a:r>
              <a:rPr lang="de-AT" dirty="0"/>
              <a:t> a </a:t>
            </a:r>
            <a:r>
              <a:rPr lang="de-AT" dirty="0" err="1"/>
              <a:t>framework</a:t>
            </a:r>
            <a:r>
              <a:rPr lang="de-AT" dirty="0"/>
              <a:t>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parametric</a:t>
            </a:r>
            <a:r>
              <a:rPr lang="de-AT" dirty="0"/>
              <a:t> </a:t>
            </a:r>
            <a:r>
              <a:rPr lang="de-AT" dirty="0" err="1"/>
              <a:t>dimensionality</a:t>
            </a:r>
            <a:r>
              <a:rPr lang="de-AT" dirty="0"/>
              <a:t> </a:t>
            </a:r>
            <a:r>
              <a:rPr lang="de-AT" dirty="0" err="1"/>
              <a:t>reduction</a:t>
            </a:r>
            <a:r>
              <a:rPr lang="de-AT" dirty="0"/>
              <a:t>. </a:t>
            </a:r>
            <a:r>
              <a:rPr lang="de-AT" dirty="0" err="1"/>
              <a:t>It</a:t>
            </a:r>
            <a:r>
              <a:rPr lang="de-AT" dirty="0"/>
              <a:t> </a:t>
            </a:r>
            <a:r>
              <a:rPr lang="de-AT" dirty="0" err="1"/>
              <a:t>unifies</a:t>
            </a:r>
            <a:r>
              <a:rPr lang="de-AT" dirty="0"/>
              <a:t> </a:t>
            </a:r>
            <a:r>
              <a:rPr lang="de-AT" dirty="0" err="1"/>
              <a:t>existing</a:t>
            </a:r>
            <a:r>
              <a:rPr lang="de-AT" dirty="0"/>
              <a:t> </a:t>
            </a:r>
            <a:r>
              <a:rPr lang="de-AT" dirty="0" err="1"/>
              <a:t>techniques</a:t>
            </a:r>
            <a:r>
              <a:rPr lang="de-AT" dirty="0"/>
              <a:t>, but also </a:t>
            </a:r>
            <a:r>
              <a:rPr lang="de-AT" dirty="0" err="1"/>
              <a:t>allows</a:t>
            </a:r>
            <a:r>
              <a:rPr lang="de-AT" dirty="0"/>
              <a:t> </a:t>
            </a:r>
            <a:r>
              <a:rPr lang="de-AT" dirty="0" err="1"/>
              <a:t>users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customize </a:t>
            </a:r>
            <a:r>
              <a:rPr lang="de-AT" dirty="0" err="1"/>
              <a:t>them</a:t>
            </a:r>
            <a:r>
              <a:rPr lang="de-AT" dirty="0"/>
              <a:t> and </a:t>
            </a:r>
            <a:r>
              <a:rPr lang="de-AT" dirty="0" err="1"/>
              <a:t>experiment</a:t>
            </a:r>
            <a:r>
              <a:rPr lang="de-AT" dirty="0"/>
              <a:t> </a:t>
            </a:r>
            <a:r>
              <a:rPr lang="de-AT" dirty="0" err="1"/>
              <a:t>with</a:t>
            </a:r>
            <a:r>
              <a:rPr lang="de-AT" dirty="0"/>
              <a:t> </a:t>
            </a:r>
            <a:r>
              <a:rPr lang="de-AT" dirty="0" err="1"/>
              <a:t>new</a:t>
            </a:r>
            <a:r>
              <a:rPr lang="de-AT" dirty="0"/>
              <a:t> </a:t>
            </a:r>
            <a:r>
              <a:rPr lang="de-AT" dirty="0" err="1"/>
              <a:t>ideas</a:t>
            </a:r>
            <a:r>
              <a:rPr lang="de-AT" dirty="0"/>
              <a:t>.</a:t>
            </a:r>
          </a:p>
          <a:p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this</a:t>
            </a:r>
            <a:r>
              <a:rPr lang="de-AT" dirty="0"/>
              <a:t> end </a:t>
            </a:r>
            <a:r>
              <a:rPr lang="de-AT" dirty="0" err="1"/>
              <a:t>ParaDime</a:t>
            </a:r>
            <a:r>
              <a:rPr lang="de-AT" dirty="0"/>
              <a:t> </a:t>
            </a:r>
            <a:r>
              <a:rPr lang="de-AT" dirty="0" err="1"/>
              <a:t>introduced</a:t>
            </a:r>
            <a:r>
              <a:rPr lang="de-AT" dirty="0"/>
              <a:t> </a:t>
            </a:r>
            <a:r>
              <a:rPr lang="de-AT" dirty="0" err="1"/>
              <a:t>specifications</a:t>
            </a:r>
            <a:r>
              <a:rPr lang="de-AT" dirty="0"/>
              <a:t> </a:t>
            </a:r>
            <a:r>
              <a:rPr lang="de-AT" dirty="0" err="1"/>
              <a:t>based</a:t>
            </a:r>
            <a:r>
              <a:rPr lang="de-AT" dirty="0"/>
              <a:t> on a </a:t>
            </a:r>
            <a:r>
              <a:rPr lang="de-AT" dirty="0" err="1"/>
              <a:t>grammar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dimensionality</a:t>
            </a:r>
            <a:r>
              <a:rPr lang="de-AT" dirty="0"/>
              <a:t> </a:t>
            </a:r>
            <a:r>
              <a:rPr lang="de-AT" dirty="0" err="1"/>
              <a:t>reduction</a:t>
            </a:r>
            <a:r>
              <a:rPr lang="de-AT" dirty="0"/>
              <a:t>.</a:t>
            </a:r>
          </a:p>
          <a:p>
            <a:r>
              <a:rPr lang="de-AT" dirty="0" err="1"/>
              <a:t>If</a:t>
            </a:r>
            <a:r>
              <a:rPr lang="de-AT" dirty="0"/>
              <a:t> </a:t>
            </a:r>
            <a:r>
              <a:rPr lang="de-AT" dirty="0" err="1"/>
              <a:t>you</a:t>
            </a:r>
            <a:r>
              <a:rPr lang="de-AT" dirty="0"/>
              <a:t> </a:t>
            </a:r>
            <a:r>
              <a:rPr lang="de-AT" dirty="0" err="1"/>
              <a:t>want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learn</a:t>
            </a:r>
            <a:r>
              <a:rPr lang="de-AT" dirty="0"/>
              <a:t> </a:t>
            </a:r>
            <a:r>
              <a:rPr lang="de-AT" dirty="0" err="1"/>
              <a:t>more</a:t>
            </a:r>
            <a:r>
              <a:rPr lang="de-AT" dirty="0"/>
              <a:t> </a:t>
            </a:r>
            <a:r>
              <a:rPr lang="de-AT" dirty="0" err="1"/>
              <a:t>about</a:t>
            </a:r>
            <a:r>
              <a:rPr lang="de-AT" dirty="0"/>
              <a:t> </a:t>
            </a:r>
            <a:r>
              <a:rPr lang="de-AT" dirty="0" err="1"/>
              <a:t>ParaDime</a:t>
            </a:r>
            <a:r>
              <a:rPr lang="de-AT" dirty="0"/>
              <a:t>, </a:t>
            </a:r>
            <a:r>
              <a:rPr lang="de-AT" dirty="0" err="1"/>
              <a:t>this</a:t>
            </a:r>
            <a:r>
              <a:rPr lang="de-AT" dirty="0"/>
              <a:t> QR code will </a:t>
            </a:r>
            <a:r>
              <a:rPr lang="de-AT" dirty="0" err="1"/>
              <a:t>take</a:t>
            </a:r>
            <a:r>
              <a:rPr lang="de-AT" dirty="0"/>
              <a:t> </a:t>
            </a:r>
            <a:r>
              <a:rPr lang="de-AT" dirty="0" err="1"/>
              <a:t>you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paper</a:t>
            </a:r>
            <a:r>
              <a:rPr lang="de-AT" dirty="0"/>
              <a:t> </a:t>
            </a:r>
            <a:r>
              <a:rPr lang="de-AT" dirty="0" err="1"/>
              <a:t>website</a:t>
            </a:r>
            <a:r>
              <a:rPr lang="de-AT" dirty="0"/>
              <a:t> </a:t>
            </a:r>
            <a:r>
              <a:rPr lang="de-AT" dirty="0" err="1"/>
              <a:t>that</a:t>
            </a:r>
            <a:r>
              <a:rPr lang="de-AT" dirty="0"/>
              <a:t> also </a:t>
            </a:r>
            <a:r>
              <a:rPr lang="de-AT" dirty="0" err="1"/>
              <a:t>includes</a:t>
            </a:r>
            <a:r>
              <a:rPr lang="de-AT" dirty="0"/>
              <a:t> links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docs</a:t>
            </a:r>
            <a:r>
              <a:rPr lang="de-AT" dirty="0"/>
              <a:t> and </a:t>
            </a:r>
            <a:r>
              <a:rPr lang="de-AT" dirty="0" err="1"/>
              <a:t>the</a:t>
            </a:r>
            <a:r>
              <a:rPr lang="de-AT" dirty="0"/>
              <a:t> source code.</a:t>
            </a:r>
          </a:p>
          <a:p>
            <a:r>
              <a:rPr lang="de-AT" dirty="0" err="1"/>
              <a:t>Thanks</a:t>
            </a:r>
            <a:r>
              <a:rPr lang="de-AT" dirty="0"/>
              <a:t>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listening</a:t>
            </a:r>
            <a:r>
              <a:rPr lang="de-AT" dirty="0"/>
              <a:t> and I </a:t>
            </a:r>
            <a:r>
              <a:rPr lang="de-AT" dirty="0" err="1"/>
              <a:t>hope</a:t>
            </a:r>
            <a:r>
              <a:rPr lang="de-AT" dirty="0"/>
              <a:t> </a:t>
            </a:r>
            <a:r>
              <a:rPr lang="de-AT" dirty="0" err="1"/>
              <a:t>you‘ll</a:t>
            </a:r>
            <a:r>
              <a:rPr lang="de-AT" dirty="0"/>
              <a:t> check out </a:t>
            </a:r>
            <a:r>
              <a:rPr lang="de-AT" dirty="0" err="1"/>
              <a:t>ParaDime</a:t>
            </a:r>
            <a:r>
              <a:rPr lang="de-AT" dirty="0"/>
              <a:t>.</a:t>
            </a:r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45AAE-9ED3-4569-ABB3-FF40457B18F6}" type="slidenum">
              <a:rPr lang="de-AT" smtClean="0"/>
              <a:t>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61968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45AAE-9ED3-4569-ABB3-FF40457B18F6}" type="slidenum">
              <a:rPr lang="de-AT" smtClean="0"/>
              <a:t>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19131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dirty="0"/>
              <a:t>I </a:t>
            </a:r>
            <a:r>
              <a:rPr lang="de-AT" dirty="0" err="1"/>
              <a:t>want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start</a:t>
            </a:r>
            <a:r>
              <a:rPr lang="de-AT" dirty="0"/>
              <a:t> </a:t>
            </a:r>
            <a:r>
              <a:rPr lang="de-AT" dirty="0" err="1"/>
              <a:t>with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general</a:t>
            </a:r>
            <a:r>
              <a:rPr lang="de-AT" dirty="0"/>
              <a:t> </a:t>
            </a:r>
            <a:r>
              <a:rPr lang="de-AT" dirty="0" err="1"/>
              <a:t>motivation</a:t>
            </a:r>
            <a:r>
              <a:rPr lang="de-AT" dirty="0"/>
              <a:t> </a:t>
            </a:r>
            <a:r>
              <a:rPr lang="de-AT" dirty="0" err="1"/>
              <a:t>behind</a:t>
            </a:r>
            <a:r>
              <a:rPr lang="de-AT" dirty="0"/>
              <a:t> </a:t>
            </a:r>
            <a:r>
              <a:rPr lang="de-AT" dirty="0" err="1"/>
              <a:t>our</a:t>
            </a:r>
            <a:r>
              <a:rPr lang="de-AT" dirty="0"/>
              <a:t> </a:t>
            </a:r>
            <a:r>
              <a:rPr lang="de-AT" dirty="0" err="1"/>
              <a:t>work</a:t>
            </a:r>
            <a:r>
              <a:rPr lang="de-AT" dirty="0"/>
              <a:t>. </a:t>
            </a:r>
            <a:r>
              <a:rPr lang="de-AT" dirty="0" err="1"/>
              <a:t>ParaDime</a:t>
            </a:r>
            <a:r>
              <a:rPr lang="de-AT" dirty="0"/>
              <a:t> </a:t>
            </a:r>
            <a:r>
              <a:rPr lang="de-AT" dirty="0" err="1"/>
              <a:t>is</a:t>
            </a:r>
            <a:r>
              <a:rPr lang="de-AT" dirty="0"/>
              <a:t> a </a:t>
            </a:r>
            <a:r>
              <a:rPr lang="de-AT" dirty="0" err="1"/>
              <a:t>framework</a:t>
            </a:r>
            <a:r>
              <a:rPr lang="de-AT" dirty="0"/>
              <a:t>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parametric</a:t>
            </a:r>
            <a:r>
              <a:rPr lang="de-AT" dirty="0"/>
              <a:t> </a:t>
            </a:r>
            <a:r>
              <a:rPr lang="de-AT" dirty="0" err="1"/>
              <a:t>dimensionality</a:t>
            </a:r>
            <a:r>
              <a:rPr lang="de-AT" dirty="0"/>
              <a:t> </a:t>
            </a:r>
            <a:r>
              <a:rPr lang="de-AT" dirty="0" err="1"/>
              <a:t>reduction</a:t>
            </a:r>
            <a:r>
              <a:rPr lang="de-AT" dirty="0"/>
              <a:t>. </a:t>
            </a:r>
            <a:r>
              <a:rPr lang="de-AT" dirty="0" err="1"/>
              <a:t>Because</a:t>
            </a:r>
            <a:r>
              <a:rPr lang="de-AT" dirty="0"/>
              <a:t> </a:t>
            </a:r>
            <a:r>
              <a:rPr lang="de-AT" dirty="0" err="1"/>
              <a:t>dimensionality</a:t>
            </a:r>
            <a:r>
              <a:rPr lang="de-AT" dirty="0"/>
              <a:t> </a:t>
            </a:r>
            <a:r>
              <a:rPr lang="de-AT" dirty="0" err="1"/>
              <a:t>reduction</a:t>
            </a:r>
            <a:r>
              <a:rPr lang="de-AT" dirty="0"/>
              <a:t> </a:t>
            </a:r>
            <a:r>
              <a:rPr lang="de-AT" dirty="0" err="1"/>
              <a:t>is</a:t>
            </a:r>
            <a:r>
              <a:rPr lang="de-AT" dirty="0"/>
              <a:t> </a:t>
            </a:r>
            <a:r>
              <a:rPr lang="de-AT" dirty="0" err="1"/>
              <a:t>quite</a:t>
            </a:r>
            <a:r>
              <a:rPr lang="de-AT" dirty="0"/>
              <a:t> a </a:t>
            </a:r>
            <a:r>
              <a:rPr lang="de-AT" dirty="0" err="1"/>
              <a:t>mouthful</a:t>
            </a:r>
            <a:r>
              <a:rPr lang="de-AT" dirty="0"/>
              <a:t>, </a:t>
            </a:r>
            <a:r>
              <a:rPr lang="de-AT" dirty="0" err="1"/>
              <a:t>I‘ll</a:t>
            </a:r>
            <a:r>
              <a:rPr lang="de-AT" dirty="0"/>
              <a:t> </a:t>
            </a:r>
            <a:r>
              <a:rPr lang="de-AT" dirty="0" err="1"/>
              <a:t>be</a:t>
            </a:r>
            <a:r>
              <a:rPr lang="de-AT" dirty="0"/>
              <a:t> </a:t>
            </a:r>
            <a:r>
              <a:rPr lang="de-AT" dirty="0" err="1"/>
              <a:t>mostly</a:t>
            </a:r>
            <a:r>
              <a:rPr lang="de-AT" dirty="0"/>
              <a:t> </a:t>
            </a:r>
            <a:r>
              <a:rPr lang="de-AT" dirty="0" err="1"/>
              <a:t>calling</a:t>
            </a:r>
            <a:r>
              <a:rPr lang="de-AT" dirty="0"/>
              <a:t> </a:t>
            </a:r>
            <a:r>
              <a:rPr lang="de-AT" dirty="0" err="1"/>
              <a:t>it</a:t>
            </a:r>
            <a:r>
              <a:rPr lang="de-AT" dirty="0"/>
              <a:t> DR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rest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presentation</a:t>
            </a:r>
            <a:r>
              <a:rPr lang="de-AT" dirty="0"/>
              <a:t>.</a:t>
            </a:r>
          </a:p>
          <a:p>
            <a:r>
              <a:rPr lang="de-AT" dirty="0"/>
              <a:t>The </a:t>
            </a:r>
            <a:r>
              <a:rPr lang="de-AT" dirty="0" err="1"/>
              <a:t>development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ParaDime</a:t>
            </a:r>
            <a:r>
              <a:rPr lang="de-AT" dirty="0"/>
              <a:t> was </a:t>
            </a:r>
            <a:r>
              <a:rPr lang="de-AT" dirty="0" err="1"/>
              <a:t>guided</a:t>
            </a:r>
            <a:r>
              <a:rPr lang="de-AT" dirty="0"/>
              <a:t> </a:t>
            </a:r>
            <a:r>
              <a:rPr lang="de-AT" dirty="0" err="1"/>
              <a:t>by</a:t>
            </a:r>
            <a:r>
              <a:rPr lang="de-AT" dirty="0"/>
              <a:t> </a:t>
            </a:r>
            <a:r>
              <a:rPr lang="de-AT" dirty="0" err="1"/>
              <a:t>four</a:t>
            </a:r>
            <a:r>
              <a:rPr lang="de-AT" dirty="0"/>
              <a:t> </a:t>
            </a:r>
            <a:r>
              <a:rPr lang="de-AT" dirty="0" err="1"/>
              <a:t>principles</a:t>
            </a:r>
            <a:r>
              <a:rPr lang="de-AT" dirty="0"/>
              <a:t>.</a:t>
            </a:r>
          </a:p>
          <a:p>
            <a:r>
              <a:rPr lang="de-AT" dirty="0"/>
              <a:t>First,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wanted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unify</a:t>
            </a:r>
            <a:r>
              <a:rPr lang="de-AT" dirty="0"/>
              <a:t> </a:t>
            </a:r>
            <a:r>
              <a:rPr lang="de-AT" dirty="0" err="1"/>
              <a:t>existing</a:t>
            </a:r>
            <a:r>
              <a:rPr lang="de-AT" dirty="0"/>
              <a:t> DR </a:t>
            </a:r>
            <a:r>
              <a:rPr lang="de-AT" dirty="0" err="1"/>
              <a:t>techniques</a:t>
            </a:r>
            <a:r>
              <a:rPr lang="de-AT" dirty="0"/>
              <a:t>.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had</a:t>
            </a:r>
            <a:r>
              <a:rPr lang="de-AT" dirty="0"/>
              <a:t> </a:t>
            </a:r>
            <a:r>
              <a:rPr lang="de-AT" dirty="0" err="1"/>
              <a:t>noticed</a:t>
            </a:r>
            <a:r>
              <a:rPr lang="de-AT" dirty="0"/>
              <a:t> </a:t>
            </a:r>
            <a:r>
              <a:rPr lang="de-AT" dirty="0" err="1"/>
              <a:t>that</a:t>
            </a:r>
            <a:r>
              <a:rPr lang="de-AT" dirty="0"/>
              <a:t> </a:t>
            </a:r>
            <a:r>
              <a:rPr lang="de-AT" dirty="0" err="1"/>
              <a:t>some</a:t>
            </a:r>
            <a:r>
              <a:rPr lang="de-AT" dirty="0"/>
              <a:t> </a:t>
            </a:r>
            <a:r>
              <a:rPr lang="de-AT" dirty="0" err="1"/>
              <a:t>existing</a:t>
            </a:r>
            <a:r>
              <a:rPr lang="de-AT" dirty="0"/>
              <a:t> </a:t>
            </a:r>
            <a:r>
              <a:rPr lang="de-AT" dirty="0" err="1"/>
              <a:t>techniques</a:t>
            </a:r>
            <a:r>
              <a:rPr lang="de-AT" dirty="0"/>
              <a:t> </a:t>
            </a:r>
            <a:r>
              <a:rPr lang="de-AT" dirty="0" err="1"/>
              <a:t>share</a:t>
            </a:r>
            <a:r>
              <a:rPr lang="de-AT" dirty="0"/>
              <a:t> a </a:t>
            </a:r>
            <a:r>
              <a:rPr lang="de-AT" dirty="0" err="1"/>
              <a:t>lot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ideas</a:t>
            </a:r>
            <a:r>
              <a:rPr lang="de-AT" dirty="0"/>
              <a:t> and </a:t>
            </a:r>
            <a:r>
              <a:rPr lang="de-AT" dirty="0" err="1"/>
              <a:t>principles</a:t>
            </a:r>
            <a:r>
              <a:rPr lang="de-AT" dirty="0"/>
              <a:t> </a:t>
            </a:r>
            <a:r>
              <a:rPr lang="de-AT" dirty="0" err="1"/>
              <a:t>with</a:t>
            </a:r>
            <a:r>
              <a:rPr lang="de-AT" dirty="0"/>
              <a:t> </a:t>
            </a:r>
            <a:r>
              <a:rPr lang="de-AT" dirty="0" err="1"/>
              <a:t>each</a:t>
            </a:r>
            <a:r>
              <a:rPr lang="de-AT" dirty="0"/>
              <a:t> </a:t>
            </a:r>
            <a:r>
              <a:rPr lang="de-AT" dirty="0" err="1"/>
              <a:t>other</a:t>
            </a:r>
            <a:r>
              <a:rPr lang="de-AT" dirty="0"/>
              <a:t>, and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wanted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provide</a:t>
            </a:r>
            <a:r>
              <a:rPr lang="de-AT" dirty="0"/>
              <a:t> a </a:t>
            </a:r>
            <a:r>
              <a:rPr lang="de-AT" dirty="0" err="1"/>
              <a:t>common</a:t>
            </a:r>
            <a:r>
              <a:rPr lang="de-AT" dirty="0"/>
              <a:t> </a:t>
            </a:r>
            <a:r>
              <a:rPr lang="de-AT" dirty="0" err="1"/>
              <a:t>framework</a:t>
            </a:r>
            <a:r>
              <a:rPr lang="de-AT" dirty="0"/>
              <a:t>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them</a:t>
            </a:r>
            <a:r>
              <a:rPr lang="de-AT" dirty="0"/>
              <a:t>.</a:t>
            </a:r>
          </a:p>
          <a:p>
            <a:r>
              <a:rPr lang="de-AT" dirty="0"/>
              <a:t>Second,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wanted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extend</a:t>
            </a:r>
            <a:r>
              <a:rPr lang="de-AT" dirty="0"/>
              <a:t> </a:t>
            </a:r>
            <a:r>
              <a:rPr lang="de-AT" dirty="0" err="1"/>
              <a:t>these</a:t>
            </a:r>
            <a:r>
              <a:rPr lang="de-AT" dirty="0"/>
              <a:t> </a:t>
            </a:r>
            <a:r>
              <a:rPr lang="de-AT" dirty="0" err="1"/>
              <a:t>techniques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be</a:t>
            </a:r>
            <a:r>
              <a:rPr lang="de-AT" dirty="0"/>
              <a:t> </a:t>
            </a:r>
            <a:r>
              <a:rPr lang="de-AT" dirty="0" err="1"/>
              <a:t>parametric</a:t>
            </a:r>
            <a:r>
              <a:rPr lang="de-AT" dirty="0"/>
              <a:t>.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found</a:t>
            </a:r>
            <a:r>
              <a:rPr lang="de-AT" dirty="0"/>
              <a:t> </a:t>
            </a:r>
            <a:r>
              <a:rPr lang="de-AT" dirty="0" err="1"/>
              <a:t>that</a:t>
            </a:r>
            <a:r>
              <a:rPr lang="de-AT" dirty="0"/>
              <a:t> </a:t>
            </a:r>
            <a:r>
              <a:rPr lang="de-AT" dirty="0" err="1"/>
              <a:t>parametric</a:t>
            </a:r>
            <a:r>
              <a:rPr lang="de-AT" dirty="0"/>
              <a:t> </a:t>
            </a:r>
            <a:r>
              <a:rPr lang="de-AT" dirty="0" err="1"/>
              <a:t>extensions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DR </a:t>
            </a:r>
            <a:r>
              <a:rPr lang="de-AT" dirty="0" err="1"/>
              <a:t>techniques</a:t>
            </a:r>
            <a:r>
              <a:rPr lang="de-AT" dirty="0"/>
              <a:t> </a:t>
            </a:r>
            <a:r>
              <a:rPr lang="de-AT" dirty="0" err="1"/>
              <a:t>can</a:t>
            </a:r>
            <a:r>
              <a:rPr lang="de-AT" dirty="0"/>
              <a:t> </a:t>
            </a:r>
            <a:r>
              <a:rPr lang="de-AT" dirty="0" err="1"/>
              <a:t>be</a:t>
            </a:r>
            <a:r>
              <a:rPr lang="de-AT" dirty="0"/>
              <a:t> </a:t>
            </a:r>
            <a:r>
              <a:rPr lang="de-AT" dirty="0" err="1"/>
              <a:t>quite</a:t>
            </a:r>
            <a:r>
              <a:rPr lang="de-AT" dirty="0"/>
              <a:t> </a:t>
            </a:r>
            <a:r>
              <a:rPr lang="de-AT" dirty="0" err="1"/>
              <a:t>handy</a:t>
            </a:r>
            <a:r>
              <a:rPr lang="de-AT" dirty="0"/>
              <a:t> in </a:t>
            </a:r>
            <a:r>
              <a:rPr lang="de-AT" dirty="0" err="1"/>
              <a:t>some</a:t>
            </a:r>
            <a:r>
              <a:rPr lang="de-AT" dirty="0"/>
              <a:t> </a:t>
            </a:r>
            <a:r>
              <a:rPr lang="de-AT" dirty="0" err="1"/>
              <a:t>cases</a:t>
            </a:r>
            <a:r>
              <a:rPr lang="de-AT" dirty="0"/>
              <a:t>, </a:t>
            </a:r>
            <a:r>
              <a:rPr lang="de-AT" dirty="0" err="1"/>
              <a:t>yet</a:t>
            </a:r>
            <a:r>
              <a:rPr lang="de-AT" dirty="0"/>
              <a:t> </a:t>
            </a:r>
            <a:r>
              <a:rPr lang="de-AT" dirty="0" err="1"/>
              <a:t>it</a:t>
            </a:r>
            <a:r>
              <a:rPr lang="de-AT" dirty="0"/>
              <a:t> was still a </a:t>
            </a:r>
            <a:r>
              <a:rPr lang="de-AT" dirty="0" err="1"/>
              <a:t>bit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an </a:t>
            </a:r>
            <a:r>
              <a:rPr lang="de-AT" dirty="0" err="1"/>
              <a:t>underexplored</a:t>
            </a:r>
            <a:r>
              <a:rPr lang="de-AT" dirty="0"/>
              <a:t> </a:t>
            </a:r>
            <a:r>
              <a:rPr lang="de-AT" dirty="0" err="1"/>
              <a:t>area</a:t>
            </a:r>
            <a:r>
              <a:rPr lang="de-AT" dirty="0"/>
              <a:t> in </a:t>
            </a:r>
            <a:r>
              <a:rPr lang="de-AT" dirty="0" err="1"/>
              <a:t>our</a:t>
            </a:r>
            <a:r>
              <a:rPr lang="de-AT" dirty="0"/>
              <a:t> </a:t>
            </a:r>
            <a:r>
              <a:rPr lang="de-AT" dirty="0" err="1"/>
              <a:t>opinion</a:t>
            </a:r>
            <a:r>
              <a:rPr lang="de-AT" dirty="0"/>
              <a:t>.</a:t>
            </a:r>
          </a:p>
          <a:p>
            <a:r>
              <a:rPr lang="de-AT" dirty="0" err="1"/>
              <a:t>I‘ll</a:t>
            </a:r>
            <a:r>
              <a:rPr lang="de-AT" dirty="0"/>
              <a:t> </a:t>
            </a:r>
            <a:r>
              <a:rPr lang="de-AT" dirty="0" err="1"/>
              <a:t>explain</a:t>
            </a:r>
            <a:r>
              <a:rPr lang="de-AT" dirty="0"/>
              <a:t> </a:t>
            </a:r>
            <a:r>
              <a:rPr lang="de-AT" dirty="0" err="1"/>
              <a:t>later</a:t>
            </a:r>
            <a:r>
              <a:rPr lang="de-AT" dirty="0"/>
              <a:t> in </a:t>
            </a:r>
            <a:r>
              <a:rPr lang="de-AT" dirty="0" err="1"/>
              <a:t>more</a:t>
            </a:r>
            <a:r>
              <a:rPr lang="de-AT" dirty="0"/>
              <a:t> </a:t>
            </a:r>
            <a:r>
              <a:rPr lang="de-AT" dirty="0" err="1"/>
              <a:t>detail</a:t>
            </a:r>
            <a:r>
              <a:rPr lang="de-AT" dirty="0"/>
              <a:t> </a:t>
            </a:r>
            <a:r>
              <a:rPr lang="de-AT" dirty="0" err="1"/>
              <a:t>when</a:t>
            </a:r>
            <a:r>
              <a:rPr lang="de-AT" dirty="0"/>
              <a:t> and </a:t>
            </a:r>
            <a:r>
              <a:rPr lang="de-AT" dirty="0" err="1"/>
              <a:t>how</a:t>
            </a:r>
            <a:r>
              <a:rPr lang="de-AT" dirty="0"/>
              <a:t> </a:t>
            </a:r>
            <a:r>
              <a:rPr lang="de-AT" dirty="0" err="1"/>
              <a:t>parametric</a:t>
            </a:r>
            <a:r>
              <a:rPr lang="de-AT" dirty="0"/>
              <a:t> DR </a:t>
            </a:r>
            <a:r>
              <a:rPr lang="de-AT" dirty="0" err="1"/>
              <a:t>techniqes</a:t>
            </a:r>
            <a:r>
              <a:rPr lang="de-AT" dirty="0"/>
              <a:t> </a:t>
            </a:r>
            <a:r>
              <a:rPr lang="de-AT" dirty="0" err="1"/>
              <a:t>can</a:t>
            </a:r>
            <a:r>
              <a:rPr lang="de-AT" dirty="0"/>
              <a:t> </a:t>
            </a:r>
            <a:r>
              <a:rPr lang="de-AT" dirty="0" err="1"/>
              <a:t>be</a:t>
            </a:r>
            <a:r>
              <a:rPr lang="de-AT" dirty="0"/>
              <a:t> </a:t>
            </a:r>
            <a:r>
              <a:rPr lang="de-AT" dirty="0" err="1"/>
              <a:t>beneficial</a:t>
            </a:r>
            <a:r>
              <a:rPr lang="de-AT" dirty="0"/>
              <a:t>.</a:t>
            </a:r>
          </a:p>
          <a:p>
            <a:r>
              <a:rPr lang="de-AT" dirty="0"/>
              <a:t>Third,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wanted</a:t>
            </a:r>
            <a:r>
              <a:rPr lang="de-AT" dirty="0"/>
              <a:t> </a:t>
            </a:r>
            <a:r>
              <a:rPr lang="de-AT" dirty="0" err="1"/>
              <a:t>users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be</a:t>
            </a:r>
            <a:r>
              <a:rPr lang="de-AT" dirty="0"/>
              <a:t> </a:t>
            </a:r>
            <a:r>
              <a:rPr lang="de-AT" dirty="0" err="1"/>
              <a:t>able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customize </a:t>
            </a:r>
            <a:r>
              <a:rPr lang="de-AT" dirty="0" err="1"/>
              <a:t>these</a:t>
            </a:r>
            <a:r>
              <a:rPr lang="de-AT" dirty="0"/>
              <a:t> </a:t>
            </a:r>
            <a:r>
              <a:rPr lang="de-AT" dirty="0" err="1"/>
              <a:t>techniques</a:t>
            </a:r>
            <a:r>
              <a:rPr lang="de-AT" dirty="0"/>
              <a:t>,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make</a:t>
            </a:r>
            <a:r>
              <a:rPr lang="de-AT" dirty="0"/>
              <a:t> </a:t>
            </a:r>
            <a:r>
              <a:rPr lang="de-AT" dirty="0" err="1"/>
              <a:t>it</a:t>
            </a:r>
            <a:r>
              <a:rPr lang="de-AT" dirty="0"/>
              <a:t> easy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them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experiment</a:t>
            </a:r>
            <a:r>
              <a:rPr lang="de-AT" dirty="0"/>
              <a:t> </a:t>
            </a:r>
            <a:r>
              <a:rPr lang="de-AT" dirty="0" err="1"/>
              <a:t>with</a:t>
            </a:r>
            <a:r>
              <a:rPr lang="de-AT" dirty="0"/>
              <a:t> </a:t>
            </a:r>
            <a:r>
              <a:rPr lang="de-AT" dirty="0" err="1"/>
              <a:t>new</a:t>
            </a:r>
            <a:r>
              <a:rPr lang="de-AT" dirty="0"/>
              <a:t> </a:t>
            </a:r>
            <a:r>
              <a:rPr lang="de-AT" dirty="0" err="1"/>
              <a:t>ideas</a:t>
            </a:r>
            <a:r>
              <a:rPr lang="de-AT" dirty="0"/>
              <a:t>. By </a:t>
            </a:r>
            <a:r>
              <a:rPr lang="de-AT" dirty="0" err="1"/>
              <a:t>the</a:t>
            </a:r>
            <a:r>
              <a:rPr lang="de-AT" dirty="0"/>
              <a:t> end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this</a:t>
            </a:r>
            <a:r>
              <a:rPr lang="de-AT" dirty="0"/>
              <a:t> </a:t>
            </a:r>
            <a:r>
              <a:rPr lang="de-AT" dirty="0" err="1"/>
              <a:t>video</a:t>
            </a:r>
            <a:r>
              <a:rPr lang="de-AT" dirty="0"/>
              <a:t>, </a:t>
            </a:r>
            <a:r>
              <a:rPr lang="de-AT" dirty="0" err="1"/>
              <a:t>you‘ll</a:t>
            </a:r>
            <a:r>
              <a:rPr lang="de-AT" dirty="0"/>
              <a:t> </a:t>
            </a:r>
            <a:r>
              <a:rPr lang="de-AT" dirty="0" err="1"/>
              <a:t>hopefully</a:t>
            </a:r>
            <a:r>
              <a:rPr lang="de-AT" dirty="0"/>
              <a:t> </a:t>
            </a:r>
            <a:r>
              <a:rPr lang="de-AT" dirty="0" err="1"/>
              <a:t>have</a:t>
            </a:r>
            <a:r>
              <a:rPr lang="de-AT" dirty="0"/>
              <a:t> an </a:t>
            </a:r>
            <a:r>
              <a:rPr lang="de-AT" dirty="0" err="1"/>
              <a:t>idea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different </a:t>
            </a:r>
            <a:r>
              <a:rPr lang="de-AT" dirty="0" err="1"/>
              <a:t>customizations</a:t>
            </a:r>
            <a:r>
              <a:rPr lang="de-AT" dirty="0"/>
              <a:t> </a:t>
            </a:r>
            <a:r>
              <a:rPr lang="de-AT" dirty="0" err="1"/>
              <a:t>that</a:t>
            </a:r>
            <a:r>
              <a:rPr lang="de-AT" dirty="0"/>
              <a:t> </a:t>
            </a:r>
            <a:r>
              <a:rPr lang="de-AT" dirty="0" err="1"/>
              <a:t>are</a:t>
            </a:r>
            <a:r>
              <a:rPr lang="de-AT" dirty="0"/>
              <a:t> possible </a:t>
            </a:r>
            <a:r>
              <a:rPr lang="de-AT" dirty="0" err="1"/>
              <a:t>with</a:t>
            </a:r>
            <a:r>
              <a:rPr lang="de-AT" dirty="0"/>
              <a:t> </a:t>
            </a:r>
            <a:r>
              <a:rPr lang="de-AT" dirty="0" err="1"/>
              <a:t>ParaDime</a:t>
            </a:r>
            <a:r>
              <a:rPr lang="de-AT" dirty="0"/>
              <a:t>.</a:t>
            </a:r>
          </a:p>
          <a:p>
            <a:r>
              <a:rPr lang="de-AT" dirty="0" err="1"/>
              <a:t>Finally</a:t>
            </a:r>
            <a:r>
              <a:rPr lang="de-AT" dirty="0"/>
              <a:t>,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wanted</a:t>
            </a:r>
            <a:r>
              <a:rPr lang="de-AT" dirty="0"/>
              <a:t> </a:t>
            </a:r>
            <a:r>
              <a:rPr lang="de-AT" dirty="0" err="1"/>
              <a:t>users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be</a:t>
            </a:r>
            <a:r>
              <a:rPr lang="de-AT" dirty="0"/>
              <a:t> </a:t>
            </a:r>
            <a:r>
              <a:rPr lang="de-AT" dirty="0" err="1"/>
              <a:t>able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share</a:t>
            </a:r>
            <a:r>
              <a:rPr lang="de-AT" dirty="0"/>
              <a:t> and </a:t>
            </a:r>
            <a:r>
              <a:rPr lang="de-AT" dirty="0" err="1"/>
              <a:t>reproduce</a:t>
            </a:r>
            <a:r>
              <a:rPr lang="de-AT" dirty="0"/>
              <a:t> </a:t>
            </a:r>
            <a:r>
              <a:rPr lang="de-AT" dirty="0" err="1"/>
              <a:t>their</a:t>
            </a:r>
            <a:r>
              <a:rPr lang="de-AT" dirty="0"/>
              <a:t> </a:t>
            </a:r>
            <a:r>
              <a:rPr lang="de-AT" dirty="0" err="1"/>
              <a:t>ideas</a:t>
            </a:r>
            <a:r>
              <a:rPr lang="de-AT" dirty="0"/>
              <a:t>. Here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took</a:t>
            </a:r>
            <a:r>
              <a:rPr lang="de-AT" dirty="0"/>
              <a:t> </a:t>
            </a:r>
            <a:r>
              <a:rPr lang="de-AT" dirty="0" err="1"/>
              <a:t>inspiration</a:t>
            </a:r>
            <a:r>
              <a:rPr lang="de-AT" dirty="0"/>
              <a:t> </a:t>
            </a:r>
            <a:r>
              <a:rPr lang="de-AT" dirty="0" err="1"/>
              <a:t>from</a:t>
            </a:r>
            <a:r>
              <a:rPr lang="de-AT" dirty="0"/>
              <a:t> </a:t>
            </a:r>
            <a:r>
              <a:rPr lang="de-AT" dirty="0" err="1"/>
              <a:t>grammars</a:t>
            </a:r>
            <a:r>
              <a:rPr lang="de-AT" dirty="0"/>
              <a:t> </a:t>
            </a:r>
            <a:r>
              <a:rPr lang="de-AT" dirty="0" err="1"/>
              <a:t>that</a:t>
            </a:r>
            <a:r>
              <a:rPr lang="de-AT" dirty="0"/>
              <a:t> </a:t>
            </a:r>
            <a:r>
              <a:rPr lang="de-AT" dirty="0" err="1"/>
              <a:t>have</a:t>
            </a:r>
            <a:r>
              <a:rPr lang="de-AT" dirty="0"/>
              <a:t> </a:t>
            </a:r>
            <a:r>
              <a:rPr lang="de-AT" dirty="0" err="1"/>
              <a:t>become</a:t>
            </a:r>
            <a:r>
              <a:rPr lang="de-AT" dirty="0"/>
              <a:t> </a:t>
            </a:r>
            <a:r>
              <a:rPr lang="de-AT" dirty="0" err="1"/>
              <a:t>quite</a:t>
            </a:r>
            <a:r>
              <a:rPr lang="de-AT" dirty="0"/>
              <a:t> </a:t>
            </a:r>
            <a:r>
              <a:rPr lang="de-AT" dirty="0" err="1"/>
              <a:t>popular</a:t>
            </a:r>
            <a:r>
              <a:rPr lang="de-AT" dirty="0"/>
              <a:t> in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vis</a:t>
            </a:r>
            <a:r>
              <a:rPr lang="de-AT" dirty="0"/>
              <a:t> </a:t>
            </a:r>
            <a:r>
              <a:rPr lang="de-AT" dirty="0" err="1"/>
              <a:t>community</a:t>
            </a:r>
            <a:r>
              <a:rPr lang="de-AT" dirty="0"/>
              <a:t>, so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created</a:t>
            </a:r>
            <a:r>
              <a:rPr lang="de-AT" dirty="0"/>
              <a:t> </a:t>
            </a:r>
            <a:r>
              <a:rPr lang="de-AT" dirty="0" err="1"/>
              <a:t>our</a:t>
            </a:r>
            <a:r>
              <a:rPr lang="de-AT" dirty="0"/>
              <a:t> own </a:t>
            </a:r>
            <a:r>
              <a:rPr lang="de-AT" dirty="0" err="1"/>
              <a:t>grammar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dimensionality</a:t>
            </a:r>
            <a:r>
              <a:rPr lang="de-AT" dirty="0"/>
              <a:t> </a:t>
            </a:r>
            <a:r>
              <a:rPr lang="de-AT" dirty="0" err="1"/>
              <a:t>reduction</a:t>
            </a:r>
            <a:r>
              <a:rPr lang="de-AT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45AAE-9ED3-4569-ABB3-FF40457B18F6}" type="slidenum">
              <a:rPr lang="de-AT" smtClean="0"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93359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First I </a:t>
            </a:r>
            <a:r>
              <a:rPr lang="de-AT" dirty="0" err="1"/>
              <a:t>want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talk</a:t>
            </a:r>
            <a:r>
              <a:rPr lang="de-AT" dirty="0"/>
              <a:t> in a </a:t>
            </a:r>
            <a:r>
              <a:rPr lang="de-AT" dirty="0" err="1"/>
              <a:t>bit</a:t>
            </a:r>
            <a:r>
              <a:rPr lang="de-AT" dirty="0"/>
              <a:t> </a:t>
            </a:r>
            <a:r>
              <a:rPr lang="de-AT" dirty="0" err="1"/>
              <a:t>more</a:t>
            </a:r>
            <a:r>
              <a:rPr lang="de-AT" dirty="0"/>
              <a:t> </a:t>
            </a:r>
            <a:r>
              <a:rPr lang="de-AT" dirty="0" err="1"/>
              <a:t>detail</a:t>
            </a:r>
            <a:r>
              <a:rPr lang="de-AT" dirty="0"/>
              <a:t> </a:t>
            </a:r>
            <a:r>
              <a:rPr lang="de-AT" dirty="0" err="1"/>
              <a:t>about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similarities</a:t>
            </a:r>
            <a:r>
              <a:rPr lang="de-AT" dirty="0"/>
              <a:t> </a:t>
            </a:r>
            <a:r>
              <a:rPr lang="de-AT" dirty="0" err="1"/>
              <a:t>between</a:t>
            </a:r>
            <a:r>
              <a:rPr lang="de-AT" dirty="0"/>
              <a:t> </a:t>
            </a:r>
            <a:r>
              <a:rPr lang="de-AT" dirty="0" err="1"/>
              <a:t>various</a:t>
            </a:r>
            <a:r>
              <a:rPr lang="de-AT" dirty="0"/>
              <a:t> DR </a:t>
            </a:r>
            <a:r>
              <a:rPr lang="de-AT" dirty="0" err="1"/>
              <a:t>techniques</a:t>
            </a:r>
            <a:r>
              <a:rPr lang="de-AT" dirty="0"/>
              <a:t>.</a:t>
            </a:r>
          </a:p>
          <a:p>
            <a:r>
              <a:rPr lang="de-AT" dirty="0" err="1"/>
              <a:t>I‘m</a:t>
            </a:r>
            <a:r>
              <a:rPr lang="de-AT" dirty="0"/>
              <a:t> </a:t>
            </a:r>
            <a:r>
              <a:rPr lang="de-AT" dirty="0" err="1"/>
              <a:t>going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start</a:t>
            </a:r>
            <a:r>
              <a:rPr lang="de-AT" dirty="0"/>
              <a:t> </a:t>
            </a:r>
            <a:r>
              <a:rPr lang="de-AT" dirty="0" err="1"/>
              <a:t>with</a:t>
            </a:r>
            <a:r>
              <a:rPr lang="de-AT" dirty="0"/>
              <a:t> multidimensional </a:t>
            </a:r>
            <a:r>
              <a:rPr lang="de-AT" dirty="0" err="1"/>
              <a:t>scaling</a:t>
            </a:r>
            <a:r>
              <a:rPr lang="de-AT" dirty="0"/>
              <a:t> </a:t>
            </a:r>
            <a:r>
              <a:rPr lang="de-AT" dirty="0" err="1"/>
              <a:t>or</a:t>
            </a:r>
            <a:r>
              <a:rPr lang="de-AT" dirty="0"/>
              <a:t> MDS, </a:t>
            </a:r>
            <a:r>
              <a:rPr lang="de-AT" dirty="0" err="1"/>
              <a:t>one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simplest</a:t>
            </a:r>
            <a:r>
              <a:rPr lang="de-AT" dirty="0"/>
              <a:t> and </a:t>
            </a:r>
            <a:r>
              <a:rPr lang="de-AT" dirty="0" err="1"/>
              <a:t>oldest</a:t>
            </a:r>
            <a:r>
              <a:rPr lang="de-AT" dirty="0"/>
              <a:t> DR </a:t>
            </a:r>
            <a:r>
              <a:rPr lang="de-AT" dirty="0" err="1"/>
              <a:t>techniques</a:t>
            </a:r>
            <a:r>
              <a:rPr lang="de-AT" dirty="0"/>
              <a:t> </a:t>
            </a:r>
            <a:r>
              <a:rPr lang="de-AT" dirty="0" err="1"/>
              <a:t>alongside</a:t>
            </a:r>
            <a:r>
              <a:rPr lang="de-AT" dirty="0"/>
              <a:t> PCA.</a:t>
            </a:r>
          </a:p>
          <a:p>
            <a:r>
              <a:rPr lang="de-AT" dirty="0"/>
              <a:t>In </a:t>
            </a:r>
            <a:r>
              <a:rPr lang="de-AT" dirty="0" err="1"/>
              <a:t>particular</a:t>
            </a:r>
            <a:r>
              <a:rPr lang="de-AT" dirty="0"/>
              <a:t>, I </a:t>
            </a:r>
            <a:r>
              <a:rPr lang="de-AT" dirty="0" err="1"/>
              <a:t>want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talk</a:t>
            </a:r>
            <a:r>
              <a:rPr lang="de-AT" dirty="0"/>
              <a:t> </a:t>
            </a:r>
            <a:r>
              <a:rPr lang="de-AT" dirty="0" err="1"/>
              <a:t>about</a:t>
            </a:r>
            <a:r>
              <a:rPr lang="de-AT" dirty="0"/>
              <a:t> „</a:t>
            </a:r>
            <a:r>
              <a:rPr lang="de-AT" dirty="0" err="1"/>
              <a:t>metric</a:t>
            </a:r>
            <a:r>
              <a:rPr lang="de-AT" dirty="0"/>
              <a:t>“ MDS.</a:t>
            </a:r>
          </a:p>
          <a:p>
            <a:r>
              <a:rPr lang="de-AT" dirty="0" err="1"/>
              <a:t>Let‘s</a:t>
            </a:r>
            <a:r>
              <a:rPr lang="de-AT" dirty="0"/>
              <a:t> </a:t>
            </a:r>
            <a:r>
              <a:rPr lang="de-AT" dirty="0" err="1"/>
              <a:t>say</a:t>
            </a:r>
            <a:r>
              <a:rPr lang="de-AT" dirty="0"/>
              <a:t>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have</a:t>
            </a:r>
            <a:r>
              <a:rPr lang="de-AT" dirty="0"/>
              <a:t> </a:t>
            </a:r>
            <a:r>
              <a:rPr lang="de-AT" dirty="0" err="1"/>
              <a:t>some</a:t>
            </a:r>
            <a:r>
              <a:rPr lang="de-AT" dirty="0"/>
              <a:t> high-dimensional </a:t>
            </a:r>
            <a:r>
              <a:rPr lang="de-AT" dirty="0" err="1"/>
              <a:t>points</a:t>
            </a:r>
            <a:r>
              <a:rPr lang="de-AT" dirty="0"/>
              <a:t> </a:t>
            </a:r>
            <a:r>
              <a:rPr lang="de-AT" dirty="0" err="1"/>
              <a:t>that</a:t>
            </a:r>
            <a:r>
              <a:rPr lang="de-AT" dirty="0"/>
              <a:t>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want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embed</a:t>
            </a:r>
            <a:r>
              <a:rPr lang="de-AT" dirty="0"/>
              <a:t> in a </a:t>
            </a:r>
            <a:r>
              <a:rPr lang="de-AT" dirty="0" err="1"/>
              <a:t>lower</a:t>
            </a:r>
            <a:r>
              <a:rPr lang="de-AT" dirty="0"/>
              <a:t> dimensional </a:t>
            </a:r>
            <a:r>
              <a:rPr lang="de-AT" dirty="0" err="1"/>
              <a:t>space</a:t>
            </a:r>
            <a:r>
              <a:rPr lang="de-AT" dirty="0"/>
              <a:t>.</a:t>
            </a:r>
          </a:p>
          <a:p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metric</a:t>
            </a:r>
            <a:r>
              <a:rPr lang="de-AT" dirty="0"/>
              <a:t> MDS,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basically</a:t>
            </a:r>
            <a:r>
              <a:rPr lang="de-AT" dirty="0"/>
              <a:t> </a:t>
            </a:r>
            <a:r>
              <a:rPr lang="de-AT" dirty="0" err="1"/>
              <a:t>compute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pairwise</a:t>
            </a:r>
            <a:r>
              <a:rPr lang="de-AT" dirty="0"/>
              <a:t> </a:t>
            </a:r>
            <a:r>
              <a:rPr lang="de-AT" dirty="0" err="1"/>
              <a:t>distances</a:t>
            </a:r>
            <a:r>
              <a:rPr lang="de-AT" dirty="0"/>
              <a:t> in </a:t>
            </a:r>
            <a:r>
              <a:rPr lang="de-AT" dirty="0" err="1"/>
              <a:t>the</a:t>
            </a:r>
            <a:r>
              <a:rPr lang="de-AT" dirty="0"/>
              <a:t> high-dimension.</a:t>
            </a:r>
          </a:p>
          <a:p>
            <a:r>
              <a:rPr lang="de-AT" dirty="0" err="1"/>
              <a:t>Then</a:t>
            </a:r>
            <a:r>
              <a:rPr lang="de-AT" dirty="0"/>
              <a:t>,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try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arrange</a:t>
            </a:r>
            <a:r>
              <a:rPr lang="de-AT" dirty="0"/>
              <a:t> a </a:t>
            </a:r>
            <a:r>
              <a:rPr lang="de-AT" dirty="0" err="1"/>
              <a:t>set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low</a:t>
            </a:r>
            <a:r>
              <a:rPr lang="de-AT" dirty="0"/>
              <a:t>-dimensional </a:t>
            </a:r>
            <a:r>
              <a:rPr lang="de-AT" dirty="0" err="1"/>
              <a:t>points</a:t>
            </a:r>
            <a:r>
              <a:rPr lang="de-AT" dirty="0"/>
              <a:t> in such a </a:t>
            </a:r>
            <a:r>
              <a:rPr lang="de-AT" dirty="0" err="1"/>
              <a:t>way</a:t>
            </a:r>
            <a:r>
              <a:rPr lang="de-AT" dirty="0"/>
              <a:t> </a:t>
            </a:r>
            <a:r>
              <a:rPr lang="de-AT" dirty="0" err="1"/>
              <a:t>that</a:t>
            </a:r>
            <a:r>
              <a:rPr lang="de-AT" dirty="0"/>
              <a:t> </a:t>
            </a:r>
            <a:r>
              <a:rPr lang="de-AT" dirty="0" err="1"/>
              <a:t>their</a:t>
            </a:r>
            <a:r>
              <a:rPr lang="de-AT" dirty="0"/>
              <a:t> </a:t>
            </a:r>
            <a:r>
              <a:rPr lang="de-AT" dirty="0" err="1"/>
              <a:t>pairwise</a:t>
            </a:r>
            <a:r>
              <a:rPr lang="de-AT" dirty="0"/>
              <a:t> </a:t>
            </a:r>
            <a:r>
              <a:rPr lang="de-AT" dirty="0" err="1"/>
              <a:t>distances</a:t>
            </a:r>
            <a:r>
              <a:rPr lang="de-AT" dirty="0"/>
              <a:t> </a:t>
            </a:r>
            <a:r>
              <a:rPr lang="de-AT" dirty="0" err="1"/>
              <a:t>are</a:t>
            </a:r>
            <a:r>
              <a:rPr lang="de-AT" dirty="0"/>
              <a:t> </a:t>
            </a:r>
            <a:r>
              <a:rPr lang="de-AT" dirty="0" err="1"/>
              <a:t>as</a:t>
            </a:r>
            <a:r>
              <a:rPr lang="de-AT" dirty="0"/>
              <a:t> </a:t>
            </a:r>
            <a:r>
              <a:rPr lang="de-AT" dirty="0" err="1"/>
              <a:t>similar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those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high-dimensional </a:t>
            </a:r>
            <a:r>
              <a:rPr lang="de-AT" dirty="0" err="1"/>
              <a:t>ones</a:t>
            </a:r>
            <a:r>
              <a:rPr lang="de-AT" dirty="0"/>
              <a:t> </a:t>
            </a:r>
            <a:r>
              <a:rPr lang="de-AT" dirty="0" err="1"/>
              <a:t>as</a:t>
            </a:r>
            <a:r>
              <a:rPr lang="de-AT" dirty="0"/>
              <a:t> possible.</a:t>
            </a:r>
          </a:p>
          <a:p>
            <a:r>
              <a:rPr lang="de-AT" dirty="0"/>
              <a:t>In </a:t>
            </a:r>
            <a:r>
              <a:rPr lang="de-AT" dirty="0" err="1"/>
              <a:t>some</a:t>
            </a:r>
            <a:r>
              <a:rPr lang="de-AT" dirty="0"/>
              <a:t> </a:t>
            </a:r>
            <a:r>
              <a:rPr lang="de-AT" dirty="0" err="1"/>
              <a:t>cases</a:t>
            </a:r>
            <a:r>
              <a:rPr lang="de-AT" dirty="0"/>
              <a:t>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can</a:t>
            </a:r>
            <a:r>
              <a:rPr lang="de-AT" dirty="0"/>
              <a:t> restore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exact</a:t>
            </a:r>
            <a:r>
              <a:rPr lang="de-AT" dirty="0"/>
              <a:t> </a:t>
            </a:r>
            <a:r>
              <a:rPr lang="de-AT" dirty="0" err="1"/>
              <a:t>positions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points</a:t>
            </a:r>
            <a:r>
              <a:rPr lang="de-AT" dirty="0"/>
              <a:t> </a:t>
            </a:r>
            <a:r>
              <a:rPr lang="de-AT" dirty="0" err="1"/>
              <a:t>this</a:t>
            </a:r>
            <a:r>
              <a:rPr lang="de-AT" dirty="0"/>
              <a:t> </a:t>
            </a:r>
            <a:r>
              <a:rPr lang="de-AT" dirty="0" err="1"/>
              <a:t>way</a:t>
            </a:r>
            <a:r>
              <a:rPr lang="de-AT" dirty="0"/>
              <a:t>, like in </a:t>
            </a:r>
            <a:r>
              <a:rPr lang="de-AT" dirty="0" err="1"/>
              <a:t>this</a:t>
            </a:r>
            <a:r>
              <a:rPr lang="de-AT" dirty="0"/>
              <a:t> </a:t>
            </a:r>
            <a:r>
              <a:rPr lang="de-AT" dirty="0" err="1"/>
              <a:t>example</a:t>
            </a:r>
            <a:r>
              <a:rPr lang="de-AT" dirty="0"/>
              <a:t> </a:t>
            </a:r>
            <a:r>
              <a:rPr lang="de-AT" dirty="0" err="1"/>
              <a:t>when</a:t>
            </a:r>
            <a:r>
              <a:rPr lang="de-AT" dirty="0"/>
              <a:t>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embed</a:t>
            </a:r>
            <a:r>
              <a:rPr lang="de-AT" dirty="0"/>
              <a:t> in 2D </a:t>
            </a:r>
            <a:r>
              <a:rPr lang="de-AT" dirty="0" err="1"/>
              <a:t>space</a:t>
            </a:r>
            <a:r>
              <a:rPr lang="de-AT" dirty="0"/>
              <a:t>.</a:t>
            </a:r>
          </a:p>
          <a:p>
            <a:r>
              <a:rPr lang="de-AT" dirty="0"/>
              <a:t>But </a:t>
            </a:r>
            <a:r>
              <a:rPr lang="de-AT" dirty="0" err="1"/>
              <a:t>usually</a:t>
            </a:r>
            <a:r>
              <a:rPr lang="de-AT" dirty="0"/>
              <a:t> </a:t>
            </a:r>
            <a:r>
              <a:rPr lang="de-AT" dirty="0" err="1"/>
              <a:t>we</a:t>
            </a:r>
            <a:r>
              <a:rPr lang="de-AT" dirty="0"/>
              <a:t> lose </a:t>
            </a:r>
            <a:r>
              <a:rPr lang="de-AT" dirty="0" err="1"/>
              <a:t>some</a:t>
            </a:r>
            <a:r>
              <a:rPr lang="de-AT" dirty="0"/>
              <a:t> </a:t>
            </a:r>
            <a:r>
              <a:rPr lang="de-AT" dirty="0" err="1"/>
              <a:t>information</a:t>
            </a:r>
            <a:r>
              <a:rPr lang="de-AT" dirty="0"/>
              <a:t> </a:t>
            </a:r>
            <a:r>
              <a:rPr lang="de-AT" dirty="0" err="1"/>
              <a:t>when</a:t>
            </a:r>
            <a:r>
              <a:rPr lang="de-AT" dirty="0"/>
              <a:t>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reduce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dimensionality</a:t>
            </a:r>
            <a:r>
              <a:rPr lang="de-AT" dirty="0"/>
              <a:t>, like in </a:t>
            </a:r>
            <a:r>
              <a:rPr lang="de-AT" dirty="0" err="1"/>
              <a:t>this</a:t>
            </a:r>
            <a:r>
              <a:rPr lang="de-AT" dirty="0"/>
              <a:t> </a:t>
            </a:r>
            <a:r>
              <a:rPr lang="de-AT" dirty="0" err="1"/>
              <a:t>example</a:t>
            </a:r>
            <a:r>
              <a:rPr lang="de-AT" dirty="0"/>
              <a:t> </a:t>
            </a:r>
            <a:r>
              <a:rPr lang="de-AT" dirty="0" err="1"/>
              <a:t>when</a:t>
            </a:r>
            <a:r>
              <a:rPr lang="de-AT" dirty="0"/>
              <a:t>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go</a:t>
            </a:r>
            <a:r>
              <a:rPr lang="de-AT" dirty="0"/>
              <a:t> all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way</a:t>
            </a:r>
            <a:r>
              <a:rPr lang="de-AT" dirty="0"/>
              <a:t> down </a:t>
            </a:r>
            <a:r>
              <a:rPr lang="de-AT" dirty="0" err="1"/>
              <a:t>to</a:t>
            </a:r>
            <a:r>
              <a:rPr lang="de-AT" dirty="0"/>
              <a:t> 1D.</a:t>
            </a:r>
          </a:p>
          <a:p>
            <a:r>
              <a:rPr lang="de-AT" dirty="0"/>
              <a:t>But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basic</a:t>
            </a:r>
            <a:r>
              <a:rPr lang="de-AT" dirty="0"/>
              <a:t> </a:t>
            </a:r>
            <a:r>
              <a:rPr lang="de-AT" dirty="0" err="1"/>
              <a:t>principle</a:t>
            </a:r>
            <a:r>
              <a:rPr lang="de-AT" dirty="0"/>
              <a:t> </a:t>
            </a:r>
            <a:r>
              <a:rPr lang="de-AT" dirty="0" err="1"/>
              <a:t>is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try</a:t>
            </a:r>
            <a:r>
              <a:rPr lang="de-AT" dirty="0"/>
              <a:t> and </a:t>
            </a:r>
            <a:r>
              <a:rPr lang="de-AT" dirty="0" err="1"/>
              <a:t>preserve</a:t>
            </a:r>
            <a:r>
              <a:rPr lang="de-AT" dirty="0"/>
              <a:t> </a:t>
            </a:r>
            <a:r>
              <a:rPr lang="de-AT" dirty="0" err="1"/>
              <a:t>pairwise</a:t>
            </a:r>
            <a:r>
              <a:rPr lang="de-AT" dirty="0"/>
              <a:t> </a:t>
            </a:r>
            <a:r>
              <a:rPr lang="de-AT" dirty="0" err="1"/>
              <a:t>distances</a:t>
            </a:r>
            <a:r>
              <a:rPr lang="de-AT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45AAE-9ED3-4569-ABB3-FF40457B18F6}" type="slidenum">
              <a:rPr lang="de-AT" smtClean="0"/>
              <a:t>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95140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Next, </a:t>
            </a:r>
            <a:r>
              <a:rPr lang="de-AT" dirty="0" err="1"/>
              <a:t>let‘s</a:t>
            </a:r>
            <a:r>
              <a:rPr lang="de-AT" dirty="0"/>
              <a:t> </a:t>
            </a:r>
            <a:r>
              <a:rPr lang="de-AT" dirty="0" err="1"/>
              <a:t>have</a:t>
            </a:r>
            <a:r>
              <a:rPr lang="de-AT" dirty="0"/>
              <a:t> a </a:t>
            </a:r>
            <a:r>
              <a:rPr lang="de-AT" dirty="0" err="1"/>
              <a:t>look</a:t>
            </a:r>
            <a:r>
              <a:rPr lang="de-AT" dirty="0"/>
              <a:t> at </a:t>
            </a:r>
            <a:r>
              <a:rPr lang="de-AT" dirty="0" err="1"/>
              <a:t>Isomap</a:t>
            </a:r>
            <a:r>
              <a:rPr lang="de-AT" dirty="0"/>
              <a:t>, </a:t>
            </a:r>
            <a:r>
              <a:rPr lang="de-AT" dirty="0" err="1"/>
              <a:t>another</a:t>
            </a:r>
            <a:r>
              <a:rPr lang="de-AT" dirty="0"/>
              <a:t> well-</a:t>
            </a:r>
            <a:r>
              <a:rPr lang="de-AT" dirty="0" err="1"/>
              <a:t>known</a:t>
            </a:r>
            <a:r>
              <a:rPr lang="de-AT" dirty="0"/>
              <a:t> DR </a:t>
            </a:r>
            <a:r>
              <a:rPr lang="de-AT" dirty="0" err="1"/>
              <a:t>technique</a:t>
            </a:r>
            <a:r>
              <a:rPr lang="de-AT" dirty="0"/>
              <a:t>. </a:t>
            </a:r>
          </a:p>
          <a:p>
            <a:r>
              <a:rPr lang="de-AT" dirty="0" err="1"/>
              <a:t>Isomap</a:t>
            </a:r>
            <a:r>
              <a:rPr lang="de-AT" dirty="0"/>
              <a:t> </a:t>
            </a:r>
            <a:r>
              <a:rPr lang="de-AT" dirty="0" err="1"/>
              <a:t>basically</a:t>
            </a:r>
            <a:r>
              <a:rPr lang="de-AT" dirty="0"/>
              <a:t> </a:t>
            </a:r>
            <a:r>
              <a:rPr lang="de-AT" dirty="0" err="1"/>
              <a:t>works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same, but </a:t>
            </a:r>
            <a:r>
              <a:rPr lang="de-AT" dirty="0" err="1"/>
              <a:t>nstead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actual</a:t>
            </a:r>
            <a:r>
              <a:rPr lang="de-AT" dirty="0"/>
              <a:t> </a:t>
            </a:r>
            <a:r>
              <a:rPr lang="de-AT" dirty="0" err="1"/>
              <a:t>Euclidean</a:t>
            </a:r>
            <a:r>
              <a:rPr lang="de-AT" dirty="0"/>
              <a:t> </a:t>
            </a:r>
            <a:r>
              <a:rPr lang="de-AT" dirty="0" err="1"/>
              <a:t>pairwise</a:t>
            </a:r>
            <a:r>
              <a:rPr lang="de-AT" dirty="0"/>
              <a:t> </a:t>
            </a:r>
            <a:r>
              <a:rPr lang="de-AT" dirty="0" err="1"/>
              <a:t>distances</a:t>
            </a:r>
            <a:r>
              <a:rPr lang="de-AT" dirty="0"/>
              <a:t>,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now</a:t>
            </a:r>
            <a:r>
              <a:rPr lang="de-AT" dirty="0"/>
              <a:t> </a:t>
            </a:r>
            <a:r>
              <a:rPr lang="de-AT" dirty="0" err="1"/>
              <a:t>compute</a:t>
            </a:r>
            <a:r>
              <a:rPr lang="de-AT" dirty="0"/>
              <a:t> </a:t>
            </a:r>
            <a:r>
              <a:rPr lang="de-AT" dirty="0" err="1"/>
              <a:t>geodesic</a:t>
            </a:r>
            <a:r>
              <a:rPr lang="de-AT" dirty="0"/>
              <a:t> </a:t>
            </a:r>
            <a:r>
              <a:rPr lang="de-AT" dirty="0" err="1"/>
              <a:t>distances</a:t>
            </a:r>
            <a:r>
              <a:rPr lang="de-AT" dirty="0"/>
              <a:t>.</a:t>
            </a:r>
          </a:p>
          <a:p>
            <a:r>
              <a:rPr lang="de-AT" dirty="0"/>
              <a:t>These </a:t>
            </a:r>
            <a:r>
              <a:rPr lang="de-AT" dirty="0" err="1"/>
              <a:t>are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shortest</a:t>
            </a:r>
            <a:r>
              <a:rPr lang="de-AT" dirty="0"/>
              <a:t> </a:t>
            </a:r>
            <a:r>
              <a:rPr lang="de-AT" dirty="0" err="1"/>
              <a:t>paths</a:t>
            </a:r>
            <a:r>
              <a:rPr lang="de-AT" dirty="0"/>
              <a:t> </a:t>
            </a:r>
            <a:r>
              <a:rPr lang="de-AT" dirty="0" err="1"/>
              <a:t>between</a:t>
            </a:r>
            <a:r>
              <a:rPr lang="de-AT" dirty="0"/>
              <a:t> </a:t>
            </a:r>
            <a:r>
              <a:rPr lang="de-AT" dirty="0" err="1"/>
              <a:t>points</a:t>
            </a:r>
            <a:r>
              <a:rPr lang="de-AT" dirty="0"/>
              <a:t> on a </a:t>
            </a:r>
            <a:r>
              <a:rPr lang="de-AT" dirty="0" err="1"/>
              <a:t>neighbor</a:t>
            </a:r>
            <a:r>
              <a:rPr lang="de-AT" dirty="0"/>
              <a:t> graph. Here </a:t>
            </a:r>
            <a:r>
              <a:rPr lang="de-AT" dirty="0" err="1"/>
              <a:t>you</a:t>
            </a:r>
            <a:r>
              <a:rPr lang="de-AT" dirty="0"/>
              <a:t> </a:t>
            </a:r>
            <a:r>
              <a:rPr lang="de-AT" dirty="0" err="1"/>
              <a:t>can</a:t>
            </a:r>
            <a:r>
              <a:rPr lang="de-AT" dirty="0"/>
              <a:t> </a:t>
            </a:r>
            <a:r>
              <a:rPr lang="de-AT" dirty="0" err="1"/>
              <a:t>see</a:t>
            </a:r>
            <a:r>
              <a:rPr lang="de-AT" dirty="0"/>
              <a:t> an </a:t>
            </a:r>
            <a:r>
              <a:rPr lang="de-AT" dirty="0" err="1"/>
              <a:t>example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geodesic</a:t>
            </a:r>
            <a:r>
              <a:rPr lang="de-AT" dirty="0"/>
              <a:t> </a:t>
            </a:r>
            <a:r>
              <a:rPr lang="de-AT" dirty="0" err="1"/>
              <a:t>distance</a:t>
            </a:r>
            <a:r>
              <a:rPr lang="de-AT" dirty="0"/>
              <a:t> </a:t>
            </a:r>
            <a:r>
              <a:rPr lang="de-AT" dirty="0" err="1"/>
              <a:t>between</a:t>
            </a:r>
            <a:r>
              <a:rPr lang="de-AT" dirty="0"/>
              <a:t> </a:t>
            </a:r>
            <a:r>
              <a:rPr lang="de-AT" dirty="0" err="1"/>
              <a:t>two</a:t>
            </a:r>
            <a:r>
              <a:rPr lang="de-AT" dirty="0"/>
              <a:t> </a:t>
            </a:r>
            <a:r>
              <a:rPr lang="de-AT" dirty="0" err="1"/>
              <a:t>points</a:t>
            </a:r>
            <a:r>
              <a:rPr lang="de-AT" dirty="0"/>
              <a:t> on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Siwss</a:t>
            </a:r>
            <a:r>
              <a:rPr lang="de-AT" dirty="0"/>
              <a:t> roll </a:t>
            </a:r>
            <a:r>
              <a:rPr lang="de-AT" dirty="0" err="1"/>
              <a:t>dataset</a:t>
            </a:r>
            <a:r>
              <a:rPr lang="de-AT" dirty="0"/>
              <a:t>.</a:t>
            </a:r>
          </a:p>
          <a:p>
            <a:r>
              <a:rPr lang="de-AT" dirty="0" err="1"/>
              <a:t>From</a:t>
            </a:r>
            <a:r>
              <a:rPr lang="de-AT" dirty="0"/>
              <a:t> </a:t>
            </a:r>
            <a:r>
              <a:rPr lang="de-AT" dirty="0" err="1"/>
              <a:t>then</a:t>
            </a:r>
            <a:r>
              <a:rPr lang="de-AT" dirty="0"/>
              <a:t> on, </a:t>
            </a:r>
            <a:r>
              <a:rPr lang="de-AT" dirty="0" err="1"/>
              <a:t>Isomap</a:t>
            </a:r>
            <a:r>
              <a:rPr lang="de-AT" dirty="0"/>
              <a:t> </a:t>
            </a:r>
            <a:r>
              <a:rPr lang="de-AT" dirty="0" err="1"/>
              <a:t>is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same </a:t>
            </a:r>
            <a:r>
              <a:rPr lang="de-AT" dirty="0" err="1"/>
              <a:t>as</a:t>
            </a:r>
            <a:r>
              <a:rPr lang="de-AT" dirty="0"/>
              <a:t> MDS, in </a:t>
            </a:r>
            <a:r>
              <a:rPr lang="de-AT" dirty="0" err="1"/>
              <a:t>that</a:t>
            </a:r>
            <a:r>
              <a:rPr lang="de-AT" dirty="0"/>
              <a:t>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try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find a </a:t>
            </a:r>
            <a:r>
              <a:rPr lang="de-AT" dirty="0" err="1"/>
              <a:t>low</a:t>
            </a:r>
            <a:r>
              <a:rPr lang="de-AT" dirty="0"/>
              <a:t>-dimensional </a:t>
            </a:r>
            <a:r>
              <a:rPr lang="de-AT" dirty="0" err="1"/>
              <a:t>representation</a:t>
            </a:r>
            <a:r>
              <a:rPr lang="de-AT" dirty="0"/>
              <a:t>, but </a:t>
            </a:r>
            <a:r>
              <a:rPr lang="de-AT" dirty="0" err="1"/>
              <a:t>this</a:t>
            </a:r>
            <a:r>
              <a:rPr lang="de-AT" dirty="0"/>
              <a:t> time </a:t>
            </a:r>
            <a:r>
              <a:rPr lang="de-AT" dirty="0" err="1"/>
              <a:t>conserving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geodesic</a:t>
            </a:r>
            <a:r>
              <a:rPr lang="de-AT" dirty="0"/>
              <a:t> </a:t>
            </a:r>
            <a:r>
              <a:rPr lang="de-AT" dirty="0" err="1"/>
              <a:t>distances</a:t>
            </a:r>
            <a:r>
              <a:rPr lang="de-AT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45AAE-9ED3-4569-ABB3-FF40457B18F6}" type="slidenum">
              <a:rPr lang="de-AT" smtClean="0"/>
              <a:t>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60003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err="1"/>
              <a:t>Finally</a:t>
            </a:r>
            <a:r>
              <a:rPr lang="de-AT" dirty="0"/>
              <a:t>, </a:t>
            </a:r>
            <a:r>
              <a:rPr lang="de-AT" dirty="0" err="1"/>
              <a:t>let‘s</a:t>
            </a:r>
            <a:r>
              <a:rPr lang="de-AT" dirty="0"/>
              <a:t> </a:t>
            </a:r>
            <a:r>
              <a:rPr lang="de-AT" dirty="0" err="1"/>
              <a:t>look</a:t>
            </a:r>
            <a:r>
              <a:rPr lang="de-AT" dirty="0"/>
              <a:t> at t-</a:t>
            </a:r>
            <a:r>
              <a:rPr lang="de-AT" dirty="0" err="1"/>
              <a:t>distributed</a:t>
            </a:r>
            <a:r>
              <a:rPr lang="de-AT" dirty="0"/>
              <a:t> </a:t>
            </a:r>
            <a:r>
              <a:rPr lang="de-AT" dirty="0" err="1"/>
              <a:t>neighbor</a:t>
            </a:r>
            <a:r>
              <a:rPr lang="de-AT" dirty="0"/>
              <a:t> </a:t>
            </a:r>
            <a:r>
              <a:rPr lang="de-AT" dirty="0" err="1"/>
              <a:t>embedding</a:t>
            </a:r>
            <a:r>
              <a:rPr lang="de-AT" dirty="0"/>
              <a:t>, </a:t>
            </a:r>
            <a:r>
              <a:rPr lang="de-AT" dirty="0" err="1"/>
              <a:t>or</a:t>
            </a:r>
            <a:r>
              <a:rPr lang="de-AT" dirty="0"/>
              <a:t> t-SNE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short</a:t>
            </a:r>
            <a:r>
              <a:rPr lang="de-AT" dirty="0"/>
              <a:t>.</a:t>
            </a:r>
          </a:p>
          <a:p>
            <a:r>
              <a:rPr lang="de-AT" dirty="0" err="1"/>
              <a:t>Again</a:t>
            </a:r>
            <a:r>
              <a:rPr lang="de-AT" dirty="0"/>
              <a:t>, t-SNE </a:t>
            </a:r>
            <a:r>
              <a:rPr lang="de-AT" dirty="0" err="1"/>
              <a:t>basically</a:t>
            </a:r>
            <a:r>
              <a:rPr lang="de-AT" dirty="0"/>
              <a:t> </a:t>
            </a:r>
            <a:r>
              <a:rPr lang="de-AT" dirty="0" err="1"/>
              <a:t>works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same, but </a:t>
            </a:r>
            <a:r>
              <a:rPr lang="de-AT" dirty="0" err="1"/>
              <a:t>now</a:t>
            </a:r>
            <a:r>
              <a:rPr lang="de-AT" dirty="0"/>
              <a:t>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transform</a:t>
            </a:r>
            <a:r>
              <a:rPr lang="de-AT" dirty="0"/>
              <a:t> </a:t>
            </a:r>
            <a:r>
              <a:rPr lang="de-AT" dirty="0" err="1"/>
              <a:t>Euclidean</a:t>
            </a:r>
            <a:r>
              <a:rPr lang="de-AT" dirty="0"/>
              <a:t> </a:t>
            </a:r>
            <a:r>
              <a:rPr lang="de-AT" dirty="0" err="1"/>
              <a:t>distances</a:t>
            </a:r>
            <a:r>
              <a:rPr lang="de-AT" dirty="0"/>
              <a:t> </a:t>
            </a:r>
            <a:r>
              <a:rPr lang="de-AT" dirty="0" err="1"/>
              <a:t>into</a:t>
            </a:r>
            <a:r>
              <a:rPr lang="de-AT" dirty="0"/>
              <a:t> </a:t>
            </a:r>
            <a:r>
              <a:rPr lang="de-AT" dirty="0" err="1"/>
              <a:t>probabilities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neighborhood</a:t>
            </a:r>
            <a:r>
              <a:rPr lang="de-AT" dirty="0"/>
              <a:t> </a:t>
            </a:r>
            <a:r>
              <a:rPr lang="de-AT" dirty="0" err="1"/>
              <a:t>based</a:t>
            </a:r>
            <a:r>
              <a:rPr lang="de-AT" dirty="0"/>
              <a:t> on </a:t>
            </a:r>
            <a:r>
              <a:rPr lang="de-AT" dirty="0" err="1"/>
              <a:t>Gaussians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varying</a:t>
            </a:r>
            <a:r>
              <a:rPr lang="de-AT" dirty="0"/>
              <a:t> </a:t>
            </a:r>
            <a:r>
              <a:rPr lang="de-AT" dirty="0" err="1"/>
              <a:t>widths</a:t>
            </a:r>
            <a:r>
              <a:rPr lang="de-AT" dirty="0"/>
              <a:t>.</a:t>
            </a:r>
          </a:p>
          <a:p>
            <a:r>
              <a:rPr lang="de-AT" dirty="0"/>
              <a:t>Here </a:t>
            </a:r>
            <a:r>
              <a:rPr lang="de-AT" dirty="0" err="1"/>
              <a:t>you</a:t>
            </a:r>
            <a:r>
              <a:rPr lang="de-AT" dirty="0"/>
              <a:t> </a:t>
            </a:r>
            <a:r>
              <a:rPr lang="de-AT" dirty="0" err="1"/>
              <a:t>can</a:t>
            </a:r>
            <a:r>
              <a:rPr lang="de-AT" dirty="0"/>
              <a:t> </a:t>
            </a:r>
            <a:r>
              <a:rPr lang="de-AT" dirty="0" err="1"/>
              <a:t>see</a:t>
            </a:r>
            <a:r>
              <a:rPr lang="de-AT" dirty="0"/>
              <a:t> </a:t>
            </a:r>
            <a:r>
              <a:rPr lang="de-AT" dirty="0" err="1"/>
              <a:t>one</a:t>
            </a:r>
            <a:r>
              <a:rPr lang="de-AT" dirty="0"/>
              <a:t> </a:t>
            </a:r>
            <a:r>
              <a:rPr lang="de-AT" dirty="0" err="1"/>
              <a:t>point</a:t>
            </a:r>
            <a:r>
              <a:rPr lang="de-AT" dirty="0"/>
              <a:t> </a:t>
            </a:r>
            <a:r>
              <a:rPr lang="de-AT" dirty="0" err="1"/>
              <a:t>with</a:t>
            </a:r>
            <a:r>
              <a:rPr lang="de-AT" dirty="0"/>
              <a:t> </a:t>
            </a:r>
            <a:r>
              <a:rPr lang="de-AT" dirty="0" err="1"/>
              <a:t>its</a:t>
            </a:r>
            <a:r>
              <a:rPr lang="de-AT" dirty="0"/>
              <a:t> </a:t>
            </a:r>
            <a:r>
              <a:rPr lang="de-AT" dirty="0" err="1"/>
              <a:t>distances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all </a:t>
            </a:r>
            <a:r>
              <a:rPr lang="de-AT" dirty="0" err="1"/>
              <a:t>its</a:t>
            </a:r>
            <a:r>
              <a:rPr lang="de-AT" dirty="0"/>
              <a:t> </a:t>
            </a:r>
            <a:r>
              <a:rPr lang="de-AT" dirty="0" err="1"/>
              <a:t>neighbors</a:t>
            </a:r>
            <a:r>
              <a:rPr lang="de-AT" dirty="0"/>
              <a:t> and on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right</a:t>
            </a:r>
            <a:r>
              <a:rPr lang="de-AT" dirty="0"/>
              <a:t> </a:t>
            </a:r>
            <a:r>
              <a:rPr lang="de-AT" dirty="0" err="1"/>
              <a:t>how</a:t>
            </a:r>
            <a:r>
              <a:rPr lang="de-AT" dirty="0"/>
              <a:t> </a:t>
            </a:r>
            <a:r>
              <a:rPr lang="de-AT" dirty="0" err="1"/>
              <a:t>those</a:t>
            </a:r>
            <a:r>
              <a:rPr lang="de-AT" dirty="0"/>
              <a:t> </a:t>
            </a:r>
            <a:r>
              <a:rPr lang="de-AT" dirty="0" err="1"/>
              <a:t>distances</a:t>
            </a:r>
            <a:r>
              <a:rPr lang="de-AT" dirty="0"/>
              <a:t> </a:t>
            </a:r>
            <a:r>
              <a:rPr lang="de-AT" dirty="0" err="1"/>
              <a:t>can</a:t>
            </a:r>
            <a:r>
              <a:rPr lang="de-AT" dirty="0"/>
              <a:t> </a:t>
            </a:r>
            <a:r>
              <a:rPr lang="de-AT" dirty="0" err="1"/>
              <a:t>be</a:t>
            </a:r>
            <a:r>
              <a:rPr lang="de-AT" dirty="0"/>
              <a:t> </a:t>
            </a:r>
            <a:r>
              <a:rPr lang="de-AT" dirty="0" err="1"/>
              <a:t>rescaled</a:t>
            </a:r>
            <a:r>
              <a:rPr lang="de-AT" dirty="0"/>
              <a:t> </a:t>
            </a:r>
            <a:r>
              <a:rPr lang="de-AT" dirty="0" err="1"/>
              <a:t>based</a:t>
            </a:r>
            <a:r>
              <a:rPr lang="de-AT" dirty="0"/>
              <a:t> on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Gaussian</a:t>
            </a:r>
            <a:r>
              <a:rPr lang="de-AT" dirty="0"/>
              <a:t>.</a:t>
            </a:r>
          </a:p>
          <a:p>
            <a:r>
              <a:rPr lang="de-AT" dirty="0"/>
              <a:t>The final </a:t>
            </a:r>
            <a:r>
              <a:rPr lang="de-AT" dirty="0" err="1"/>
              <a:t>step</a:t>
            </a:r>
            <a:r>
              <a:rPr lang="de-AT" dirty="0"/>
              <a:t> in t-SNE </a:t>
            </a:r>
            <a:r>
              <a:rPr lang="de-AT" dirty="0" err="1"/>
              <a:t>is</a:t>
            </a:r>
            <a:r>
              <a:rPr lang="de-AT" dirty="0"/>
              <a:t> </a:t>
            </a:r>
            <a:r>
              <a:rPr lang="de-AT" dirty="0" err="1"/>
              <a:t>then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find a </a:t>
            </a:r>
            <a:r>
              <a:rPr lang="de-AT" dirty="0" err="1"/>
              <a:t>low</a:t>
            </a:r>
            <a:r>
              <a:rPr lang="de-AT" dirty="0"/>
              <a:t>-dimensional </a:t>
            </a:r>
            <a:r>
              <a:rPr lang="de-AT" dirty="0" err="1"/>
              <a:t>representation</a:t>
            </a:r>
            <a:r>
              <a:rPr lang="de-AT" dirty="0"/>
              <a:t> </a:t>
            </a:r>
            <a:r>
              <a:rPr lang="de-AT" dirty="0" err="1"/>
              <a:t>with</a:t>
            </a:r>
            <a:r>
              <a:rPr lang="de-AT" dirty="0"/>
              <a:t> </a:t>
            </a:r>
            <a:r>
              <a:rPr lang="de-AT" dirty="0" err="1"/>
              <a:t>neighborhoiod</a:t>
            </a:r>
            <a:r>
              <a:rPr lang="de-AT" dirty="0"/>
              <a:t> </a:t>
            </a:r>
            <a:r>
              <a:rPr lang="de-AT" dirty="0" err="1"/>
              <a:t>probabilities</a:t>
            </a:r>
            <a:r>
              <a:rPr lang="de-AT" dirty="0"/>
              <a:t> </a:t>
            </a:r>
            <a:r>
              <a:rPr lang="de-AT" dirty="0" err="1"/>
              <a:t>that</a:t>
            </a:r>
            <a:r>
              <a:rPr lang="de-AT" dirty="0"/>
              <a:t> </a:t>
            </a:r>
            <a:r>
              <a:rPr lang="de-AT" dirty="0" err="1"/>
              <a:t>are</a:t>
            </a:r>
            <a:r>
              <a:rPr lang="de-AT" dirty="0"/>
              <a:t> </a:t>
            </a:r>
            <a:r>
              <a:rPr lang="de-AT" dirty="0" err="1"/>
              <a:t>as</a:t>
            </a:r>
            <a:r>
              <a:rPr lang="de-AT" dirty="0"/>
              <a:t> </a:t>
            </a:r>
            <a:r>
              <a:rPr lang="de-AT" dirty="0" err="1"/>
              <a:t>similar</a:t>
            </a:r>
            <a:r>
              <a:rPr lang="de-AT" dirty="0"/>
              <a:t> </a:t>
            </a:r>
            <a:r>
              <a:rPr lang="de-AT" dirty="0" err="1"/>
              <a:t>as</a:t>
            </a:r>
            <a:r>
              <a:rPr lang="de-AT" dirty="0"/>
              <a:t> possible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those</a:t>
            </a:r>
            <a:r>
              <a:rPr lang="de-AT" dirty="0"/>
              <a:t> in </a:t>
            </a:r>
            <a:r>
              <a:rPr lang="de-AT" dirty="0" err="1"/>
              <a:t>the</a:t>
            </a:r>
            <a:r>
              <a:rPr lang="de-AT" dirty="0"/>
              <a:t> high-dimensional </a:t>
            </a:r>
            <a:r>
              <a:rPr lang="de-AT" dirty="0" err="1"/>
              <a:t>space</a:t>
            </a:r>
            <a:r>
              <a:rPr lang="de-AT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45AAE-9ED3-4569-ABB3-FF40457B18F6}" type="slidenum">
              <a:rPr lang="de-AT" smtClean="0"/>
              <a:t>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043019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err="1"/>
              <a:t>You</a:t>
            </a:r>
            <a:r>
              <a:rPr lang="de-AT" dirty="0"/>
              <a:t> </a:t>
            </a:r>
            <a:r>
              <a:rPr lang="de-AT" dirty="0" err="1"/>
              <a:t>might</a:t>
            </a:r>
            <a:r>
              <a:rPr lang="de-AT" dirty="0"/>
              <a:t> also </a:t>
            </a:r>
            <a:r>
              <a:rPr lang="de-AT" dirty="0" err="1"/>
              <a:t>know</a:t>
            </a:r>
            <a:r>
              <a:rPr lang="de-AT" dirty="0"/>
              <a:t> </a:t>
            </a:r>
            <a:r>
              <a:rPr lang="de-AT" dirty="0" err="1"/>
              <a:t>LargeVis</a:t>
            </a:r>
            <a:r>
              <a:rPr lang="de-AT" dirty="0"/>
              <a:t>, </a:t>
            </a:r>
            <a:r>
              <a:rPr lang="de-AT" dirty="0" err="1"/>
              <a:t>which</a:t>
            </a:r>
            <a:r>
              <a:rPr lang="de-AT" dirty="0"/>
              <a:t> </a:t>
            </a:r>
            <a:r>
              <a:rPr lang="de-AT" dirty="0" err="1"/>
              <a:t>works</a:t>
            </a:r>
            <a:r>
              <a:rPr lang="de-AT" dirty="0"/>
              <a:t> in a </a:t>
            </a:r>
            <a:r>
              <a:rPr lang="de-AT" dirty="0" err="1"/>
              <a:t>very</a:t>
            </a:r>
            <a:r>
              <a:rPr lang="de-AT" dirty="0"/>
              <a:t> </a:t>
            </a:r>
            <a:r>
              <a:rPr lang="de-AT" dirty="0" err="1"/>
              <a:t>similar</a:t>
            </a:r>
            <a:r>
              <a:rPr lang="de-AT" dirty="0"/>
              <a:t> </a:t>
            </a:r>
            <a:r>
              <a:rPr lang="de-AT" dirty="0" err="1"/>
              <a:t>way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t-SNE.</a:t>
            </a:r>
          </a:p>
          <a:p>
            <a:r>
              <a:rPr lang="de-AT" dirty="0"/>
              <a:t>And UMAP, </a:t>
            </a:r>
            <a:r>
              <a:rPr lang="de-AT" dirty="0" err="1"/>
              <a:t>even</a:t>
            </a:r>
            <a:r>
              <a:rPr lang="de-AT" dirty="0"/>
              <a:t> </a:t>
            </a:r>
            <a:r>
              <a:rPr lang="de-AT" dirty="0" err="1"/>
              <a:t>though</a:t>
            </a:r>
            <a:r>
              <a:rPr lang="de-AT" dirty="0"/>
              <a:t> </a:t>
            </a:r>
            <a:r>
              <a:rPr lang="de-AT" dirty="0" err="1"/>
              <a:t>it</a:t>
            </a:r>
            <a:r>
              <a:rPr lang="de-AT" dirty="0"/>
              <a:t> was </a:t>
            </a:r>
            <a:r>
              <a:rPr lang="de-AT" dirty="0" err="1"/>
              <a:t>originally</a:t>
            </a:r>
            <a:r>
              <a:rPr lang="de-AT" dirty="0"/>
              <a:t> </a:t>
            </a:r>
            <a:r>
              <a:rPr lang="de-AT" dirty="0" err="1"/>
              <a:t>framed</a:t>
            </a:r>
            <a:r>
              <a:rPr lang="de-AT" dirty="0"/>
              <a:t> in a </a:t>
            </a:r>
            <a:r>
              <a:rPr lang="de-AT" dirty="0" err="1"/>
              <a:t>slightly</a:t>
            </a:r>
            <a:r>
              <a:rPr lang="de-AT" dirty="0"/>
              <a:t> different </a:t>
            </a:r>
            <a:r>
              <a:rPr lang="de-AT" dirty="0" err="1"/>
              <a:t>way</a:t>
            </a:r>
            <a:r>
              <a:rPr lang="de-AT" dirty="0"/>
              <a:t>, </a:t>
            </a:r>
            <a:r>
              <a:rPr lang="de-AT" dirty="0" err="1"/>
              <a:t>is</a:t>
            </a:r>
            <a:r>
              <a:rPr lang="de-AT" dirty="0"/>
              <a:t> </a:t>
            </a:r>
            <a:r>
              <a:rPr lang="de-AT" dirty="0" err="1"/>
              <a:t>very</a:t>
            </a:r>
            <a:r>
              <a:rPr lang="de-AT" dirty="0"/>
              <a:t> </a:t>
            </a:r>
            <a:r>
              <a:rPr lang="de-AT" dirty="0" err="1"/>
              <a:t>similar</a:t>
            </a:r>
            <a:r>
              <a:rPr lang="de-AT" dirty="0"/>
              <a:t> </a:t>
            </a:r>
            <a:r>
              <a:rPr lang="de-AT" dirty="0" err="1"/>
              <a:t>too</a:t>
            </a:r>
            <a:r>
              <a:rPr lang="de-AT" dirty="0"/>
              <a:t>.</a:t>
            </a:r>
          </a:p>
          <a:p>
            <a:r>
              <a:rPr lang="de-AT" dirty="0"/>
              <a:t>In UMAP, </a:t>
            </a:r>
            <a:r>
              <a:rPr lang="de-AT" dirty="0" err="1"/>
              <a:t>we</a:t>
            </a:r>
            <a:r>
              <a:rPr lang="de-AT" dirty="0"/>
              <a:t> just </a:t>
            </a:r>
            <a:r>
              <a:rPr lang="de-AT" dirty="0" err="1"/>
              <a:t>use</a:t>
            </a:r>
            <a:r>
              <a:rPr lang="de-AT" dirty="0"/>
              <a:t> </a:t>
            </a:r>
            <a:r>
              <a:rPr lang="de-AT" dirty="0" err="1"/>
              <a:t>some</a:t>
            </a:r>
            <a:r>
              <a:rPr lang="de-AT" dirty="0"/>
              <a:t> different </a:t>
            </a:r>
            <a:r>
              <a:rPr lang="de-AT" dirty="0" err="1"/>
              <a:t>kernels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transform</a:t>
            </a:r>
            <a:r>
              <a:rPr lang="de-AT" dirty="0"/>
              <a:t> </a:t>
            </a:r>
            <a:r>
              <a:rPr lang="de-AT" dirty="0" err="1"/>
              <a:t>distances</a:t>
            </a:r>
            <a:r>
              <a:rPr lang="de-AT" dirty="0"/>
              <a:t> </a:t>
            </a:r>
            <a:r>
              <a:rPr lang="de-AT" dirty="0" err="1"/>
              <a:t>into</a:t>
            </a:r>
            <a:r>
              <a:rPr lang="de-AT" dirty="0"/>
              <a:t> </a:t>
            </a:r>
            <a:r>
              <a:rPr lang="de-AT" dirty="0" err="1"/>
              <a:t>neighborhood</a:t>
            </a:r>
            <a:r>
              <a:rPr lang="de-AT" dirty="0"/>
              <a:t> </a:t>
            </a:r>
            <a:r>
              <a:rPr lang="de-AT" dirty="0" err="1"/>
              <a:t>probabilities</a:t>
            </a:r>
            <a:r>
              <a:rPr lang="de-AT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45AAE-9ED3-4569-ABB3-FF40457B18F6}" type="slidenum">
              <a:rPr lang="de-AT" smtClean="0"/>
              <a:t>10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24283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139CF9-1BF5-45B9-A287-DF37C83D4A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21ED354-FD0D-4237-AEFC-0D4C1961AB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663B8CD-1BC2-4775-B099-5464E8714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77F0D-CF51-414C-8570-05A25DDBE436}" type="datetimeFigureOut">
              <a:rPr lang="de-AT" smtClean="0"/>
              <a:t>15.06.2023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1F98D25-0B45-420D-9957-525BBE191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470D47F-8587-4592-8FEA-002D0ABB5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B876A-EE79-4F75-AE67-957F950181E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89062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56B605-9F2C-4A82-8A1F-DAF01DF44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E056A4F-7157-4221-BB4F-BBA3BD54F4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243B580-7744-4A90-B8F2-C69233935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77F0D-CF51-414C-8570-05A25DDBE436}" type="datetimeFigureOut">
              <a:rPr lang="de-AT" smtClean="0"/>
              <a:t>15.06.2023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56C70C2-2368-480B-89CB-75DF84D02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258CCAA-BE83-4337-84D9-477265FD5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B876A-EE79-4F75-AE67-957F950181E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96078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9F28F10-9B61-4430-8EFB-9D551849D3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7FC21A9-0F2D-4BAD-BA22-A97CB4ACEC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6F2C523-DBC5-45FE-BB24-84296EAD9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77F0D-CF51-414C-8570-05A25DDBE436}" type="datetimeFigureOut">
              <a:rPr lang="de-AT" smtClean="0"/>
              <a:t>15.06.2023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A62C6D3-3B14-42DB-9B37-1D85B7EF2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6541BEF-A798-44E4-A98C-DA6136DCD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B876A-EE79-4F75-AE67-957F950181E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83197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887C6A-CB1D-4F7D-9CB3-71C2060EC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65E8F3-93C0-4D13-9485-5A8523B9DB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EAC63BA-6134-4C90-B81D-22BE71A38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77F0D-CF51-414C-8570-05A25DDBE436}" type="datetimeFigureOut">
              <a:rPr lang="de-AT" smtClean="0"/>
              <a:t>15.06.2023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DAA3711-F456-4CF2-AB49-FB937A3F0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99049AE-A80D-4E25-9B50-BF56F053E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B876A-EE79-4F75-AE67-957F950181E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54189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387157-596B-426F-BA87-783C0EEC8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F6EC7AD-97C2-48F4-A484-598E6C188C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9C66AF5-F09D-4D59-AE2B-505D103B2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77F0D-CF51-414C-8570-05A25DDBE436}" type="datetimeFigureOut">
              <a:rPr lang="de-AT" smtClean="0"/>
              <a:t>15.06.2023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71C9864-2FF5-4E67-8DE4-AABAD9A01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F8A6614-D379-4A11-A315-9BC432904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B876A-EE79-4F75-AE67-957F950181E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1242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D1099C-F28F-423C-8CC8-73FA51024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A914AC2-E757-45D6-B90C-CEE4A98539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BB0E79B-31C4-431F-AC99-56A3E8A6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CCCEC00-2030-4F28-9C12-EB57AFFDA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77F0D-CF51-414C-8570-05A25DDBE436}" type="datetimeFigureOut">
              <a:rPr lang="de-AT" smtClean="0"/>
              <a:t>15.06.2023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17F60A2-C1F9-4766-83A3-471F75E7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22CE31C-618F-4F0F-85FD-FC80824AA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B876A-EE79-4F75-AE67-957F950181E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64242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1B4768-B60B-4AB9-9CFB-F0C80A894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2382265-E499-4BFA-BEF4-7686D870C1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9A9F5F6-2918-4644-9BC9-0F4C6C001A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3C12AB3-98D4-40FC-AE96-DDB113DB52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6707B59-2840-4795-8FED-1AE33ECD84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370C22A-6669-4513-998C-65D6BA10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77F0D-CF51-414C-8570-05A25DDBE436}" type="datetimeFigureOut">
              <a:rPr lang="de-AT" smtClean="0"/>
              <a:t>15.06.2023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52AD752-4F62-4722-BFF4-490DAF878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F087443-AF41-40F7-946F-09068A3AF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B876A-EE79-4F75-AE67-957F950181E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47037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C69A7B-A74A-49C7-8329-DE54E50BE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D6F7D4C-BEA7-4A1F-A644-B65CF160A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77F0D-CF51-414C-8570-05A25DDBE436}" type="datetimeFigureOut">
              <a:rPr lang="de-AT" smtClean="0"/>
              <a:t>15.06.2023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91A6CA3-2F05-40EC-80EB-2D92F5AF7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CDD2E85-A6E8-42AD-9E9F-1E075ED03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B876A-EE79-4F75-AE67-957F950181E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49877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4CD2727-0A4B-442A-9D23-0B3FDD8A1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77F0D-CF51-414C-8570-05A25DDBE436}" type="datetimeFigureOut">
              <a:rPr lang="de-AT" smtClean="0"/>
              <a:t>15.06.2023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03AC5EF-ECBD-4FC7-AE8B-772BF2094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93A57D6-5BAD-4340-B89F-3BD9C181B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B876A-EE79-4F75-AE67-957F950181E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56103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EBFFFD-5DD8-4AC1-8343-C9D7AB047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61C8571-7E01-4AC6-BBE3-B4BC971B2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CEDBFD2-D69C-408F-9DE5-B2B065C087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5E42EB1-A25C-4EFE-81A4-0F952493C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77F0D-CF51-414C-8570-05A25DDBE436}" type="datetimeFigureOut">
              <a:rPr lang="de-AT" smtClean="0"/>
              <a:t>15.06.2023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3A26AF5-A4F2-4653-9184-0F784C172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C4F1D28-F7F3-4846-B281-DD88F2AEE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B876A-EE79-4F75-AE67-957F950181E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39207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DEB2BF-D749-4E3C-B401-D070533D7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829F118-CE43-4B84-A187-DE46C32143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DE689B5-53C7-40B2-B202-D0E8C73669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40BF83F-F792-4609-A657-756FE22F9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77F0D-CF51-414C-8570-05A25DDBE436}" type="datetimeFigureOut">
              <a:rPr lang="de-AT" smtClean="0"/>
              <a:t>15.06.2023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311FAEA-9021-4FA0-8B3A-2A63BE72E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1012FF1-606C-463B-B7DC-2AA06A083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B876A-EE79-4F75-AE67-957F950181E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7895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0C4F456-BAC0-4444-AA41-30F0C50DB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E0AD22B-8EEF-4D19-9A2F-80AD082B5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26DEC1F-54FE-4BA2-AC83-42E2B6A763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377F0D-CF51-414C-8570-05A25DDBE436}" type="datetimeFigureOut">
              <a:rPr lang="de-AT" smtClean="0"/>
              <a:t>15.06.2023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7FC29C7-B91C-47CB-99BB-00105A51C7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501C2F1-5DBA-4783-A569-06AE387CF9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B876A-EE79-4F75-AE67-957F950181E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71237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1.png"/><Relationship Id="rId3" Type="http://schemas.openxmlformats.org/officeDocument/2006/relationships/image" Target="../media/image27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16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51.png"/><Relationship Id="rId5" Type="http://schemas.openxmlformats.org/officeDocument/2006/relationships/image" Target="../media/image18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jpg"/><Relationship Id="rId4" Type="http://schemas.openxmlformats.org/officeDocument/2006/relationships/image" Target="../media/image5.png"/><Relationship Id="rId9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4C74F945-38E1-4157-B3B8-26D6A8D8E6B0}"/>
              </a:ext>
            </a:extLst>
          </p:cNvPr>
          <p:cNvSpPr/>
          <p:nvPr/>
        </p:nvSpPr>
        <p:spPr>
          <a:xfrm>
            <a:off x="179400" y="180000"/>
            <a:ext cx="11833200" cy="6498000"/>
          </a:xfrm>
          <a:prstGeom prst="rect">
            <a:avLst/>
          </a:prstGeom>
          <a:solidFill>
            <a:srgbClr val="8082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EF64F81-2582-4BAD-A145-DEC1C1098C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512" y="2335599"/>
            <a:ext cx="4576975" cy="218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748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4C74F945-38E1-4157-B3B8-26D6A8D8E6B0}"/>
              </a:ext>
            </a:extLst>
          </p:cNvPr>
          <p:cNvSpPr/>
          <p:nvPr/>
        </p:nvSpPr>
        <p:spPr>
          <a:xfrm>
            <a:off x="179400" y="180000"/>
            <a:ext cx="11833200" cy="865220"/>
          </a:xfrm>
          <a:prstGeom prst="rect">
            <a:avLst/>
          </a:prstGeom>
          <a:solidFill>
            <a:srgbClr val="046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5C88FF-C361-4EDB-B519-4247ECC5C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203" y="251577"/>
            <a:ext cx="10515600" cy="72135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de-AT" sz="2800" dirty="0">
                <a:solidFill>
                  <a:schemeClr val="bg1"/>
                </a:solidFill>
                <a:latin typeface="Gotham Bold" pitchFamily="50" charset="0"/>
              </a:rPr>
              <a:t>SIMILARITIES BETWEEN METHODS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BD1660E-5F5B-421C-9A6B-5E7F86485616}"/>
              </a:ext>
            </a:extLst>
          </p:cNvPr>
          <p:cNvSpPr txBox="1"/>
          <p:nvPr/>
        </p:nvSpPr>
        <p:spPr>
          <a:xfrm>
            <a:off x="11549181" y="6467923"/>
            <a:ext cx="4634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base">
              <a:buClr>
                <a:srgbClr val="9C477B"/>
              </a:buClr>
              <a:buSzPct val="100000"/>
            </a:pPr>
            <a:r>
              <a:rPr lang="en-US" sz="1200" dirty="0">
                <a:solidFill>
                  <a:srgbClr val="808288"/>
                </a:solidFill>
                <a:latin typeface="Gotham Book" pitchFamily="50" charset="0"/>
              </a:rPr>
              <a:t>7</a:t>
            </a:r>
            <a:endParaRPr lang="en-US" sz="1200" b="0" i="0" u="none" strike="noStrike" dirty="0">
              <a:solidFill>
                <a:srgbClr val="808288"/>
              </a:solidFill>
              <a:effectLst/>
              <a:latin typeface="Gotham Book" pitchFamily="50" charset="0"/>
            </a:endParaRPr>
          </a:p>
        </p:txBody>
      </p:sp>
      <p:sp>
        <p:nvSpPr>
          <p:cNvPr id="12" name="Inhaltsplatzhalter 14">
            <a:extLst>
              <a:ext uri="{FF2B5EF4-FFF2-40B4-BE49-F238E27FC236}">
                <a16:creationId xmlns:a16="http://schemas.microsoft.com/office/drawing/2014/main" id="{BD2E4A88-8353-DC5D-1230-DFEBAC6B8114}"/>
              </a:ext>
            </a:extLst>
          </p:cNvPr>
          <p:cNvSpPr txBox="1">
            <a:spLocks/>
          </p:cNvSpPr>
          <p:nvPr/>
        </p:nvSpPr>
        <p:spPr>
          <a:xfrm>
            <a:off x="430371" y="1679774"/>
            <a:ext cx="4480842" cy="212135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fontAlgn="base">
              <a:lnSpc>
                <a:spcPct val="150000"/>
              </a:lnSpc>
              <a:spcBef>
                <a:spcPts val="0"/>
              </a:spcBef>
              <a:buClr>
                <a:schemeClr val="bg1">
                  <a:lumMod val="85000"/>
                </a:schemeClr>
              </a:buClr>
              <a:buSzPct val="100000"/>
              <a:buFont typeface="Arial Black" panose="020B0A04020102020204" pitchFamily="34" charset="0"/>
              <a:buChar char="■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  <a:latin typeface="Gotham Book" pitchFamily="50" charset="0"/>
              </a:rPr>
              <a:t>MDS</a:t>
            </a:r>
          </a:p>
          <a:p>
            <a:pPr marL="285750" indent="-285750" fontAlgn="base">
              <a:lnSpc>
                <a:spcPct val="150000"/>
              </a:lnSpc>
              <a:spcBef>
                <a:spcPts val="0"/>
              </a:spcBef>
              <a:buClr>
                <a:schemeClr val="bg1">
                  <a:lumMod val="85000"/>
                </a:schemeClr>
              </a:buClr>
              <a:buSzPct val="100000"/>
              <a:buFont typeface="Arial Black" panose="020B0A04020102020204" pitchFamily="34" charset="0"/>
              <a:buChar char="■"/>
            </a:pPr>
            <a:r>
              <a:rPr lang="en-US" sz="1800" dirty="0" err="1">
                <a:solidFill>
                  <a:schemeClr val="bg1">
                    <a:lumMod val="85000"/>
                  </a:schemeClr>
                </a:solidFill>
                <a:latin typeface="Gotham Book" pitchFamily="50" charset="0"/>
              </a:rPr>
              <a:t>Isomap</a:t>
            </a:r>
            <a:endParaRPr lang="en-US" sz="1800" dirty="0">
              <a:solidFill>
                <a:schemeClr val="bg1">
                  <a:lumMod val="85000"/>
                </a:schemeClr>
              </a:solidFill>
              <a:latin typeface="Gotham Book" pitchFamily="50" charset="0"/>
            </a:endParaRPr>
          </a:p>
          <a:p>
            <a:pPr marL="285750" indent="-285750" fontAlgn="base">
              <a:lnSpc>
                <a:spcPct val="150000"/>
              </a:lnSpc>
              <a:spcBef>
                <a:spcPts val="0"/>
              </a:spcBef>
              <a:buClr>
                <a:srgbClr val="046E98"/>
              </a:buClr>
              <a:buSzPct val="100000"/>
              <a:buFont typeface="Arial Black" panose="020B0A04020102020204" pitchFamily="34" charset="0"/>
              <a:buChar char="■"/>
            </a:pPr>
            <a:r>
              <a:rPr lang="en-US" sz="1800" dirty="0">
                <a:latin typeface="Gotham Book" pitchFamily="50" charset="0"/>
              </a:rPr>
              <a:t>t-SNE</a:t>
            </a:r>
          </a:p>
          <a:p>
            <a:pPr marL="285750" indent="-285750" fontAlgn="base">
              <a:lnSpc>
                <a:spcPct val="150000"/>
              </a:lnSpc>
              <a:spcBef>
                <a:spcPts val="0"/>
              </a:spcBef>
              <a:buClr>
                <a:srgbClr val="046E98"/>
              </a:buClr>
              <a:buSzPct val="100000"/>
              <a:buFont typeface="Arial Black" panose="020B0A04020102020204" pitchFamily="34" charset="0"/>
              <a:buChar char="■"/>
            </a:pPr>
            <a:r>
              <a:rPr lang="en-US" sz="1800" dirty="0" err="1">
                <a:latin typeface="Gotham Book" pitchFamily="50" charset="0"/>
              </a:rPr>
              <a:t>LargeVis</a:t>
            </a:r>
            <a:endParaRPr lang="en-US" sz="1800" dirty="0">
              <a:latin typeface="Gotham Book" pitchFamily="50" charset="0"/>
            </a:endParaRPr>
          </a:p>
          <a:p>
            <a:pPr marL="285750" indent="-285750" fontAlgn="base">
              <a:lnSpc>
                <a:spcPct val="150000"/>
              </a:lnSpc>
              <a:spcBef>
                <a:spcPts val="0"/>
              </a:spcBef>
              <a:buClr>
                <a:srgbClr val="046E98"/>
              </a:buClr>
              <a:buSzPct val="100000"/>
              <a:buFont typeface="Arial Black" panose="020B0A04020102020204" pitchFamily="34" charset="0"/>
              <a:buChar char="■"/>
            </a:pPr>
            <a:r>
              <a:rPr lang="en-US" sz="1800" dirty="0">
                <a:latin typeface="Gotham Book" pitchFamily="50" charset="0"/>
              </a:rPr>
              <a:t>UMAP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3554409-FE99-2077-45DD-39A20230B5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1" b="32354"/>
          <a:stretch/>
        </p:blipFill>
        <p:spPr>
          <a:xfrm>
            <a:off x="2009852" y="1985478"/>
            <a:ext cx="5200650" cy="31393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0EC19E4-EBD3-19A1-3BF8-D32E72E5F9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69"/>
          <a:stretch/>
        </p:blipFill>
        <p:spPr>
          <a:xfrm>
            <a:off x="6529506" y="2156824"/>
            <a:ext cx="5200650" cy="1748978"/>
          </a:xfrm>
          <a:prstGeom prst="rect">
            <a:avLst/>
          </a:prstGeom>
        </p:spPr>
      </p:pic>
      <p:sp>
        <p:nvSpPr>
          <p:cNvPr id="8" name="Inhaltsplatzhalter 14">
            <a:extLst>
              <a:ext uri="{FF2B5EF4-FFF2-40B4-BE49-F238E27FC236}">
                <a16:creationId xmlns:a16="http://schemas.microsoft.com/office/drawing/2014/main" id="{53AC8DE9-A04F-2457-5D3C-54D1EC81890D}"/>
              </a:ext>
            </a:extLst>
          </p:cNvPr>
          <p:cNvSpPr txBox="1">
            <a:spLocks/>
          </p:cNvSpPr>
          <p:nvPr/>
        </p:nvSpPr>
        <p:spPr>
          <a:xfrm>
            <a:off x="6939009" y="4627639"/>
            <a:ext cx="3893924" cy="463973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14000"/>
              </a:lnSpc>
              <a:spcBef>
                <a:spcPts val="0"/>
              </a:spcBef>
              <a:buClr>
                <a:srgbClr val="046E98"/>
              </a:buClr>
              <a:buSzPct val="100000"/>
              <a:buNone/>
            </a:pPr>
            <a:r>
              <a:rPr lang="en-US" sz="1100" dirty="0">
                <a:solidFill>
                  <a:schemeClr val="bg1">
                    <a:lumMod val="75000"/>
                  </a:schemeClr>
                </a:solidFill>
                <a:latin typeface="Gotham Book" pitchFamily="50" charset="0"/>
              </a:rPr>
              <a:t>https://towardsdatascience.com/t-sne-clearly-explained-d84c537f53a</a:t>
            </a:r>
          </a:p>
        </p:txBody>
      </p:sp>
      <p:pic>
        <p:nvPicPr>
          <p:cNvPr id="13" name="Grafik 12" descr="Ein Bild, das Text, Clipart, Gitter enthält.&#10;&#10;Automatisch generierte Beschreibung">
            <a:extLst>
              <a:ext uri="{FF2B5EF4-FFF2-40B4-BE49-F238E27FC236}">
                <a16:creationId xmlns:a16="http://schemas.microsoft.com/office/drawing/2014/main" id="{30F3B3C5-086B-44CA-2FFA-06753BB49F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794" y="307480"/>
            <a:ext cx="608814" cy="60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122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4C74F945-38E1-4157-B3B8-26D6A8D8E6B0}"/>
              </a:ext>
            </a:extLst>
          </p:cNvPr>
          <p:cNvSpPr/>
          <p:nvPr/>
        </p:nvSpPr>
        <p:spPr>
          <a:xfrm>
            <a:off x="179400" y="180000"/>
            <a:ext cx="11833200" cy="865220"/>
          </a:xfrm>
          <a:prstGeom prst="rect">
            <a:avLst/>
          </a:prstGeom>
          <a:solidFill>
            <a:srgbClr val="046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5C88FF-C361-4EDB-B519-4247ECC5C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203" y="251577"/>
            <a:ext cx="10515600" cy="72135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de-AT" sz="2800" dirty="0">
                <a:solidFill>
                  <a:schemeClr val="bg1"/>
                </a:solidFill>
                <a:latin typeface="Gotham Bold" pitchFamily="50" charset="0"/>
              </a:rPr>
              <a:t>SIMILARITIES BETWEEN METHODS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BD1660E-5F5B-421C-9A6B-5E7F86485616}"/>
              </a:ext>
            </a:extLst>
          </p:cNvPr>
          <p:cNvSpPr txBox="1"/>
          <p:nvPr/>
        </p:nvSpPr>
        <p:spPr>
          <a:xfrm>
            <a:off x="11549181" y="6467923"/>
            <a:ext cx="4634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base">
              <a:buClr>
                <a:srgbClr val="9C477B"/>
              </a:buClr>
              <a:buSzPct val="100000"/>
            </a:pPr>
            <a:r>
              <a:rPr lang="en-US" sz="1200" dirty="0">
                <a:solidFill>
                  <a:srgbClr val="808288"/>
                </a:solidFill>
                <a:latin typeface="Gotham Book" pitchFamily="50" charset="0"/>
              </a:rPr>
              <a:t>8</a:t>
            </a:r>
            <a:endParaRPr lang="en-US" sz="1200" b="0" i="0" u="none" strike="noStrike" dirty="0">
              <a:solidFill>
                <a:srgbClr val="808288"/>
              </a:solidFill>
              <a:effectLst/>
              <a:latin typeface="Gotham Book" pitchFamily="50" charset="0"/>
            </a:endParaRPr>
          </a:p>
        </p:txBody>
      </p:sp>
      <p:sp>
        <p:nvSpPr>
          <p:cNvPr id="12" name="Inhaltsplatzhalter 14">
            <a:extLst>
              <a:ext uri="{FF2B5EF4-FFF2-40B4-BE49-F238E27FC236}">
                <a16:creationId xmlns:a16="http://schemas.microsoft.com/office/drawing/2014/main" id="{BD2E4A88-8353-DC5D-1230-DFEBAC6B8114}"/>
              </a:ext>
            </a:extLst>
          </p:cNvPr>
          <p:cNvSpPr txBox="1">
            <a:spLocks/>
          </p:cNvSpPr>
          <p:nvPr/>
        </p:nvSpPr>
        <p:spPr>
          <a:xfrm>
            <a:off x="430371" y="1679774"/>
            <a:ext cx="4480842" cy="212135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fontAlgn="base">
              <a:lnSpc>
                <a:spcPct val="150000"/>
              </a:lnSpc>
              <a:spcBef>
                <a:spcPts val="0"/>
              </a:spcBef>
              <a:buClr>
                <a:srgbClr val="046E98"/>
              </a:buClr>
              <a:buSzPct val="100000"/>
              <a:buFont typeface="Arial Black" panose="020B0A04020102020204" pitchFamily="34" charset="0"/>
              <a:buChar char="■"/>
            </a:pPr>
            <a:r>
              <a:rPr lang="en-US" sz="1800" dirty="0">
                <a:latin typeface="Gotham Book" pitchFamily="50" charset="0"/>
              </a:rPr>
              <a:t>MDS</a:t>
            </a:r>
          </a:p>
          <a:p>
            <a:pPr marL="285750" indent="-285750" fontAlgn="base">
              <a:lnSpc>
                <a:spcPct val="150000"/>
              </a:lnSpc>
              <a:spcBef>
                <a:spcPts val="0"/>
              </a:spcBef>
              <a:buClr>
                <a:srgbClr val="046E98"/>
              </a:buClr>
              <a:buSzPct val="100000"/>
              <a:buFont typeface="Arial Black" panose="020B0A04020102020204" pitchFamily="34" charset="0"/>
              <a:buChar char="■"/>
            </a:pPr>
            <a:r>
              <a:rPr lang="en-US" sz="1800" dirty="0" err="1">
                <a:latin typeface="Gotham Book" pitchFamily="50" charset="0"/>
              </a:rPr>
              <a:t>Isomap</a:t>
            </a:r>
            <a:endParaRPr lang="en-US" sz="1800" dirty="0">
              <a:latin typeface="Gotham Book" pitchFamily="50" charset="0"/>
            </a:endParaRPr>
          </a:p>
          <a:p>
            <a:pPr marL="285750" indent="-285750" fontAlgn="base">
              <a:lnSpc>
                <a:spcPct val="150000"/>
              </a:lnSpc>
              <a:spcBef>
                <a:spcPts val="0"/>
              </a:spcBef>
              <a:buClr>
                <a:srgbClr val="046E98"/>
              </a:buClr>
              <a:buSzPct val="100000"/>
              <a:buFont typeface="Arial Black" panose="020B0A04020102020204" pitchFamily="34" charset="0"/>
              <a:buChar char="■"/>
            </a:pPr>
            <a:r>
              <a:rPr lang="en-US" sz="1800" dirty="0">
                <a:latin typeface="Gotham Book" pitchFamily="50" charset="0"/>
              </a:rPr>
              <a:t>t-SNE</a:t>
            </a:r>
          </a:p>
          <a:p>
            <a:pPr marL="285750" indent="-285750" fontAlgn="base">
              <a:lnSpc>
                <a:spcPct val="150000"/>
              </a:lnSpc>
              <a:spcBef>
                <a:spcPts val="0"/>
              </a:spcBef>
              <a:buClr>
                <a:srgbClr val="046E98"/>
              </a:buClr>
              <a:buSzPct val="100000"/>
              <a:buFont typeface="Arial Black" panose="020B0A04020102020204" pitchFamily="34" charset="0"/>
              <a:buChar char="■"/>
            </a:pPr>
            <a:r>
              <a:rPr lang="en-US" sz="1800" dirty="0" err="1">
                <a:latin typeface="Gotham Book" pitchFamily="50" charset="0"/>
              </a:rPr>
              <a:t>LargeVis</a:t>
            </a:r>
            <a:endParaRPr lang="en-US" sz="1800" dirty="0">
              <a:latin typeface="Gotham Book" pitchFamily="50" charset="0"/>
            </a:endParaRPr>
          </a:p>
          <a:p>
            <a:pPr marL="285750" indent="-285750" fontAlgn="base">
              <a:lnSpc>
                <a:spcPct val="150000"/>
              </a:lnSpc>
              <a:spcBef>
                <a:spcPts val="0"/>
              </a:spcBef>
              <a:buClr>
                <a:srgbClr val="046E98"/>
              </a:buClr>
              <a:buSzPct val="100000"/>
              <a:buFont typeface="Arial Black" panose="020B0A04020102020204" pitchFamily="34" charset="0"/>
              <a:buChar char="■"/>
            </a:pPr>
            <a:r>
              <a:rPr lang="en-US" sz="1800" dirty="0">
                <a:latin typeface="Gotham Book" pitchFamily="50" charset="0"/>
              </a:rPr>
              <a:t>UMAP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C0B06A1-935B-7E1E-A207-4E21B7E373B5}"/>
              </a:ext>
            </a:extLst>
          </p:cNvPr>
          <p:cNvSpPr/>
          <p:nvPr/>
        </p:nvSpPr>
        <p:spPr>
          <a:xfrm>
            <a:off x="3713000" y="1849401"/>
            <a:ext cx="6303804" cy="4109235"/>
          </a:xfrm>
          <a:prstGeom prst="rect">
            <a:avLst/>
          </a:prstGeom>
          <a:noFill/>
          <a:ln w="57150">
            <a:solidFill>
              <a:srgbClr val="046E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81A0259-F370-C1FA-DD78-07A983273A13}"/>
              </a:ext>
            </a:extLst>
          </p:cNvPr>
          <p:cNvSpPr/>
          <p:nvPr/>
        </p:nvSpPr>
        <p:spPr>
          <a:xfrm>
            <a:off x="3712999" y="1849399"/>
            <a:ext cx="6303803" cy="524476"/>
          </a:xfrm>
          <a:prstGeom prst="rect">
            <a:avLst/>
          </a:prstGeom>
          <a:solidFill>
            <a:srgbClr val="046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16" name="Inhaltsplatzhalter 14">
            <a:extLst>
              <a:ext uri="{FF2B5EF4-FFF2-40B4-BE49-F238E27FC236}">
                <a16:creationId xmlns:a16="http://schemas.microsoft.com/office/drawing/2014/main" id="{255BB4B4-FBB0-AED7-26FA-825D709BF016}"/>
              </a:ext>
            </a:extLst>
          </p:cNvPr>
          <p:cNvSpPr txBox="1">
            <a:spLocks/>
          </p:cNvSpPr>
          <p:nvPr/>
        </p:nvSpPr>
        <p:spPr>
          <a:xfrm>
            <a:off x="3754392" y="1851573"/>
            <a:ext cx="6100487" cy="407419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25000"/>
              </a:lnSpc>
              <a:spcBef>
                <a:spcPts val="0"/>
              </a:spcBef>
              <a:buClr>
                <a:srgbClr val="046E98"/>
              </a:buClr>
              <a:buSzPct val="100000"/>
              <a:buNone/>
            </a:pPr>
            <a:r>
              <a:rPr lang="en-US" sz="1800" dirty="0">
                <a:solidFill>
                  <a:schemeClr val="bg1"/>
                </a:solidFill>
                <a:latin typeface="Gotham Bold" pitchFamily="50" charset="0"/>
              </a:rPr>
              <a:t>Summary</a:t>
            </a:r>
          </a:p>
        </p:txBody>
      </p:sp>
      <p:sp>
        <p:nvSpPr>
          <p:cNvPr id="17" name="Inhaltsplatzhalter 14">
            <a:extLst>
              <a:ext uri="{FF2B5EF4-FFF2-40B4-BE49-F238E27FC236}">
                <a16:creationId xmlns:a16="http://schemas.microsoft.com/office/drawing/2014/main" id="{3C9D6A6E-A094-79C9-4439-8A8E939DD2B8}"/>
              </a:ext>
            </a:extLst>
          </p:cNvPr>
          <p:cNvSpPr txBox="1">
            <a:spLocks/>
          </p:cNvSpPr>
          <p:nvPr/>
        </p:nvSpPr>
        <p:spPr>
          <a:xfrm>
            <a:off x="3941600" y="2525574"/>
            <a:ext cx="5913279" cy="322671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base">
              <a:lnSpc>
                <a:spcPct val="114000"/>
              </a:lnSpc>
              <a:spcBef>
                <a:spcPts val="0"/>
              </a:spcBef>
              <a:buClr>
                <a:srgbClr val="046E98"/>
              </a:buClr>
              <a:buSzPct val="100000"/>
              <a:buFont typeface="+mj-lt"/>
              <a:buAutoNum type="arabicPeriod"/>
            </a:pPr>
            <a:r>
              <a:rPr lang="en-US" sz="1800" dirty="0">
                <a:latin typeface="Gotham Book" pitchFamily="50" charset="0"/>
              </a:rPr>
              <a:t>Compute distances in high-dimensional space</a:t>
            </a:r>
            <a:br>
              <a:rPr lang="en-US" sz="1800" dirty="0">
                <a:latin typeface="Gotham Book" pitchFamily="50" charset="0"/>
              </a:rPr>
            </a:br>
            <a:endParaRPr lang="en-US" sz="1800" dirty="0">
              <a:latin typeface="Gotham Book" pitchFamily="50" charset="0"/>
            </a:endParaRPr>
          </a:p>
          <a:p>
            <a:pPr marL="342900" indent="-342900" fontAlgn="base">
              <a:lnSpc>
                <a:spcPct val="114000"/>
              </a:lnSpc>
              <a:spcBef>
                <a:spcPts val="0"/>
              </a:spcBef>
              <a:buClr>
                <a:srgbClr val="046E98"/>
              </a:buClr>
              <a:buSzPct val="100000"/>
              <a:buFont typeface="+mj-lt"/>
              <a:buAutoNum type="arabicPeriod"/>
            </a:pPr>
            <a:r>
              <a:rPr lang="en-US" sz="1800" dirty="0">
                <a:latin typeface="Gotham Book" pitchFamily="50" charset="0"/>
              </a:rPr>
              <a:t>Optionally transform HD distances</a:t>
            </a:r>
            <a:br>
              <a:rPr lang="en-US" sz="1800" dirty="0">
                <a:latin typeface="Gotham Book" pitchFamily="50" charset="0"/>
              </a:rPr>
            </a:br>
            <a:endParaRPr lang="en-US" sz="1800" dirty="0">
              <a:latin typeface="Gotham Book" pitchFamily="50" charset="0"/>
            </a:endParaRPr>
          </a:p>
          <a:p>
            <a:pPr marL="342900" indent="-342900" fontAlgn="base">
              <a:lnSpc>
                <a:spcPct val="114000"/>
              </a:lnSpc>
              <a:spcBef>
                <a:spcPts val="0"/>
              </a:spcBef>
              <a:buClr>
                <a:srgbClr val="046E98"/>
              </a:buClr>
              <a:buSzPct val="100000"/>
              <a:buFont typeface="+mj-lt"/>
              <a:buAutoNum type="arabicPeriod"/>
            </a:pPr>
            <a:r>
              <a:rPr lang="en-US" sz="1800" dirty="0">
                <a:latin typeface="Gotham Book" pitchFamily="50" charset="0"/>
              </a:rPr>
              <a:t>Arrange points in low-dimensional space and compute distances</a:t>
            </a:r>
          </a:p>
          <a:p>
            <a:pPr marL="342900" indent="-342900" fontAlgn="base">
              <a:lnSpc>
                <a:spcPct val="114000"/>
              </a:lnSpc>
              <a:spcBef>
                <a:spcPts val="0"/>
              </a:spcBef>
              <a:buClr>
                <a:srgbClr val="046E98"/>
              </a:buClr>
              <a:buSzPct val="100000"/>
              <a:buFont typeface="+mj-lt"/>
              <a:buAutoNum type="arabicPeriod"/>
            </a:pPr>
            <a:endParaRPr lang="en-US" sz="1800" dirty="0">
              <a:latin typeface="Gotham Book" pitchFamily="50" charset="0"/>
            </a:endParaRPr>
          </a:p>
          <a:p>
            <a:pPr marL="342900" indent="-342900" fontAlgn="base">
              <a:lnSpc>
                <a:spcPct val="114000"/>
              </a:lnSpc>
              <a:spcBef>
                <a:spcPts val="0"/>
              </a:spcBef>
              <a:buClr>
                <a:srgbClr val="046E98"/>
              </a:buClr>
              <a:buSzPct val="100000"/>
              <a:buFont typeface="+mj-lt"/>
              <a:buAutoNum type="arabicPeriod"/>
            </a:pPr>
            <a:r>
              <a:rPr lang="en-US" sz="1800" dirty="0">
                <a:latin typeface="Gotham Book" pitchFamily="50" charset="0"/>
              </a:rPr>
              <a:t>Optionally transform LD distances</a:t>
            </a:r>
          </a:p>
          <a:p>
            <a:pPr marL="342900" indent="-342900" fontAlgn="base">
              <a:lnSpc>
                <a:spcPct val="114000"/>
              </a:lnSpc>
              <a:spcBef>
                <a:spcPts val="0"/>
              </a:spcBef>
              <a:buClr>
                <a:srgbClr val="046E98"/>
              </a:buClr>
              <a:buSzPct val="100000"/>
              <a:buFont typeface="+mj-lt"/>
              <a:buAutoNum type="arabicPeriod"/>
            </a:pPr>
            <a:endParaRPr lang="en-US" sz="1800" dirty="0">
              <a:latin typeface="Gotham Book" pitchFamily="50" charset="0"/>
            </a:endParaRPr>
          </a:p>
          <a:p>
            <a:pPr marL="342900" indent="-342900" fontAlgn="base">
              <a:lnSpc>
                <a:spcPct val="114000"/>
              </a:lnSpc>
              <a:spcBef>
                <a:spcPts val="0"/>
              </a:spcBef>
              <a:buClr>
                <a:srgbClr val="046E98"/>
              </a:buClr>
              <a:buSzPct val="100000"/>
              <a:buFont typeface="+mj-lt"/>
              <a:buAutoNum type="arabicPeriod"/>
            </a:pPr>
            <a:r>
              <a:rPr lang="en-US" sz="1800" dirty="0">
                <a:latin typeface="Gotham Book" pitchFamily="50" charset="0"/>
              </a:rPr>
              <a:t>Make (transformed) distances match</a:t>
            </a:r>
          </a:p>
        </p:txBody>
      </p:sp>
      <p:pic>
        <p:nvPicPr>
          <p:cNvPr id="18" name="Grafik 17" descr="Ein Bild, das Text, Clipart, Gitter enthält.&#10;&#10;Automatisch generierte Beschreibung">
            <a:extLst>
              <a:ext uri="{FF2B5EF4-FFF2-40B4-BE49-F238E27FC236}">
                <a16:creationId xmlns:a16="http://schemas.microsoft.com/office/drawing/2014/main" id="{92F4CFB1-CDC5-5FAB-6492-59D0F85A8B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794" y="307480"/>
            <a:ext cx="608814" cy="60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457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4C74F945-38E1-4157-B3B8-26D6A8D8E6B0}"/>
              </a:ext>
            </a:extLst>
          </p:cNvPr>
          <p:cNvSpPr/>
          <p:nvPr/>
        </p:nvSpPr>
        <p:spPr>
          <a:xfrm>
            <a:off x="179400" y="180000"/>
            <a:ext cx="11833200" cy="865220"/>
          </a:xfrm>
          <a:prstGeom prst="rect">
            <a:avLst/>
          </a:prstGeom>
          <a:solidFill>
            <a:srgbClr val="046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BD1660E-5F5B-421C-9A6B-5E7F86485616}"/>
              </a:ext>
            </a:extLst>
          </p:cNvPr>
          <p:cNvSpPr txBox="1"/>
          <p:nvPr/>
        </p:nvSpPr>
        <p:spPr>
          <a:xfrm>
            <a:off x="11549181" y="6467923"/>
            <a:ext cx="4634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base">
              <a:buClr>
                <a:srgbClr val="9C477B"/>
              </a:buClr>
              <a:buSzPct val="100000"/>
            </a:pPr>
            <a:r>
              <a:rPr lang="en-US" sz="1200" b="0" i="0" u="none" strike="noStrike" dirty="0">
                <a:solidFill>
                  <a:srgbClr val="808288"/>
                </a:solidFill>
                <a:effectLst/>
                <a:latin typeface="Gotham Book" pitchFamily="50" charset="0"/>
              </a:rPr>
              <a:t>9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4E2B08D-78AC-ED40-FF86-B39ED400F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306" y="1773224"/>
            <a:ext cx="9996255" cy="4217574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7348E092-8109-0D56-76B3-E075ED2891EE}"/>
              </a:ext>
            </a:extLst>
          </p:cNvPr>
          <p:cNvSpPr txBox="1">
            <a:spLocks/>
          </p:cNvSpPr>
          <p:nvPr/>
        </p:nvSpPr>
        <p:spPr>
          <a:xfrm>
            <a:off x="366203" y="251577"/>
            <a:ext cx="10515600" cy="721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AT" sz="2800" dirty="0">
                <a:solidFill>
                  <a:schemeClr val="bg1"/>
                </a:solidFill>
                <a:latin typeface="Gotham Bold" pitchFamily="50" charset="0"/>
              </a:rPr>
              <a:t>DATA FLOW</a:t>
            </a:r>
          </a:p>
        </p:txBody>
      </p:sp>
      <p:pic>
        <p:nvPicPr>
          <p:cNvPr id="2" name="Grafik 1" descr="Ein Bild, das Text, Clipart, Gitter enthält.&#10;&#10;Automatisch generierte Beschreibung">
            <a:extLst>
              <a:ext uri="{FF2B5EF4-FFF2-40B4-BE49-F238E27FC236}">
                <a16:creationId xmlns:a16="http://schemas.microsoft.com/office/drawing/2014/main" id="{16A4838E-E4E3-F2D8-F147-6632DB3A6C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794" y="307480"/>
            <a:ext cx="608814" cy="60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98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4C74F945-38E1-4157-B3B8-26D6A8D8E6B0}"/>
              </a:ext>
            </a:extLst>
          </p:cNvPr>
          <p:cNvSpPr/>
          <p:nvPr/>
        </p:nvSpPr>
        <p:spPr>
          <a:xfrm>
            <a:off x="179400" y="180000"/>
            <a:ext cx="11833200" cy="865220"/>
          </a:xfrm>
          <a:prstGeom prst="rect">
            <a:avLst/>
          </a:prstGeom>
          <a:solidFill>
            <a:srgbClr val="046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5C88FF-C361-4EDB-B519-4247ECC5C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203" y="251577"/>
            <a:ext cx="10515600" cy="72135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de-AT" sz="2800" dirty="0">
                <a:solidFill>
                  <a:schemeClr val="bg1"/>
                </a:solidFill>
                <a:latin typeface="Gotham Bold" pitchFamily="50" charset="0"/>
              </a:rPr>
              <a:t>MOTIVATION &amp; GOALS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83720A7-C94F-4B4F-8AB0-7D661DC544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74"/>
          <a:stretch/>
        </p:blipFill>
        <p:spPr>
          <a:xfrm>
            <a:off x="10651958" y="428229"/>
            <a:ext cx="1173839" cy="368057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FBD1660E-5F5B-421C-9A6B-5E7F86485616}"/>
              </a:ext>
            </a:extLst>
          </p:cNvPr>
          <p:cNvSpPr txBox="1"/>
          <p:nvPr/>
        </p:nvSpPr>
        <p:spPr>
          <a:xfrm>
            <a:off x="11549181" y="6467923"/>
            <a:ext cx="4634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base">
              <a:buClr>
                <a:srgbClr val="9C477B"/>
              </a:buClr>
              <a:buSzPct val="100000"/>
            </a:pPr>
            <a:r>
              <a:rPr lang="en-US" sz="1200" b="0" i="0" u="none" strike="noStrike" dirty="0">
                <a:solidFill>
                  <a:srgbClr val="808288"/>
                </a:solidFill>
                <a:effectLst/>
                <a:latin typeface="Gotham Book" pitchFamily="50" charset="0"/>
              </a:rPr>
              <a:t>10</a:t>
            </a:r>
          </a:p>
        </p:txBody>
      </p:sp>
      <p:sp>
        <p:nvSpPr>
          <p:cNvPr id="6" name="Inhaltsplatzhalter 14">
            <a:extLst>
              <a:ext uri="{FF2B5EF4-FFF2-40B4-BE49-F238E27FC236}">
                <a16:creationId xmlns:a16="http://schemas.microsoft.com/office/drawing/2014/main" id="{12599C02-0B2F-BBF1-A182-8616A22470F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508777" y="4375339"/>
            <a:ext cx="1870702" cy="459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46E98"/>
              </a:buClr>
              <a:buSzPct val="100000"/>
              <a:buNone/>
            </a:pPr>
            <a:r>
              <a:rPr lang="en-US" sz="1800" dirty="0">
                <a:solidFill>
                  <a:srgbClr val="000000"/>
                </a:solidFill>
                <a:latin typeface="Gotham Book" pitchFamily="50" charset="0"/>
              </a:rPr>
              <a:t>Parameterize</a:t>
            </a:r>
          </a:p>
        </p:txBody>
      </p:sp>
      <p:sp>
        <p:nvSpPr>
          <p:cNvPr id="8" name="Inhaltsplatzhalter 14">
            <a:extLst>
              <a:ext uri="{FF2B5EF4-FFF2-40B4-BE49-F238E27FC236}">
                <a16:creationId xmlns:a16="http://schemas.microsoft.com/office/drawing/2014/main" id="{5592E109-FA44-20B0-970F-A50AFED2B979}"/>
              </a:ext>
            </a:extLst>
          </p:cNvPr>
          <p:cNvSpPr txBox="1">
            <a:spLocks/>
          </p:cNvSpPr>
          <p:nvPr/>
        </p:nvSpPr>
        <p:spPr>
          <a:xfrm>
            <a:off x="681225" y="4375339"/>
            <a:ext cx="1870702" cy="45935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50000"/>
              </a:lnSpc>
              <a:spcBef>
                <a:spcPts val="0"/>
              </a:spcBef>
              <a:buClr>
                <a:srgbClr val="046E98"/>
              </a:buClr>
              <a:buSzPct val="100000"/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000000"/>
                </a:solidFill>
                <a:latin typeface="Gotham Book" pitchFamily="50" charset="0"/>
              </a:rPr>
              <a:t>Unify</a:t>
            </a:r>
          </a:p>
        </p:txBody>
      </p:sp>
      <p:sp>
        <p:nvSpPr>
          <p:cNvPr id="9" name="Inhaltsplatzhalter 14">
            <a:extLst>
              <a:ext uri="{FF2B5EF4-FFF2-40B4-BE49-F238E27FC236}">
                <a16:creationId xmlns:a16="http://schemas.microsoft.com/office/drawing/2014/main" id="{EAE318B1-36BF-CF76-B15F-F6C3503679F4}"/>
              </a:ext>
            </a:extLst>
          </p:cNvPr>
          <p:cNvSpPr txBox="1">
            <a:spLocks/>
          </p:cNvSpPr>
          <p:nvPr/>
        </p:nvSpPr>
        <p:spPr>
          <a:xfrm>
            <a:off x="9163877" y="4391958"/>
            <a:ext cx="1870702" cy="45935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50000"/>
              </a:lnSpc>
              <a:spcBef>
                <a:spcPts val="0"/>
              </a:spcBef>
              <a:buClr>
                <a:srgbClr val="046E98"/>
              </a:buClr>
              <a:buSzPct val="100000"/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000000"/>
                </a:solidFill>
                <a:latin typeface="Gotham Book" pitchFamily="50" charset="0"/>
              </a:rPr>
              <a:t>Customize</a:t>
            </a:r>
          </a:p>
        </p:txBody>
      </p:sp>
      <p:sp>
        <p:nvSpPr>
          <p:cNvPr id="12" name="Inhaltsplatzhalter 14">
            <a:extLst>
              <a:ext uri="{FF2B5EF4-FFF2-40B4-BE49-F238E27FC236}">
                <a16:creationId xmlns:a16="http://schemas.microsoft.com/office/drawing/2014/main" id="{59510463-D836-7329-CE09-166E14D555B8}"/>
              </a:ext>
            </a:extLst>
          </p:cNvPr>
          <p:cNvSpPr txBox="1">
            <a:spLocks/>
          </p:cNvSpPr>
          <p:nvPr/>
        </p:nvSpPr>
        <p:spPr>
          <a:xfrm>
            <a:off x="6044924" y="4391958"/>
            <a:ext cx="2453508" cy="45935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50000"/>
              </a:lnSpc>
              <a:spcBef>
                <a:spcPts val="0"/>
              </a:spcBef>
              <a:buClr>
                <a:srgbClr val="046E98"/>
              </a:buClr>
              <a:buSzPct val="100000"/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000000"/>
                </a:solidFill>
                <a:latin typeface="Gotham Book" pitchFamily="50" charset="0"/>
              </a:rPr>
              <a:t>Share &amp; Reuse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E79B0B0-FFD6-584D-6E65-0537A8EA9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117" y="2678446"/>
            <a:ext cx="1501123" cy="1501123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6C1FC9ED-DB27-B237-6123-1C480447DD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567" y="2678446"/>
            <a:ext cx="1501123" cy="1501123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A463978-4010-3AAE-EAAA-25998B523A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15" y="2678446"/>
            <a:ext cx="1501123" cy="1501123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4FCD3A12-9212-3EFA-4FF1-EC04EE96A9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667" y="2678446"/>
            <a:ext cx="1501123" cy="1501123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E309B8FD-CAEF-F11A-4584-44B8770907DE}"/>
              </a:ext>
            </a:extLst>
          </p:cNvPr>
          <p:cNvSpPr/>
          <p:nvPr/>
        </p:nvSpPr>
        <p:spPr>
          <a:xfrm>
            <a:off x="681225" y="2159265"/>
            <a:ext cx="2536537" cy="319461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EB0513F-3392-3BA6-5CA2-1512FF6E0CF0}"/>
              </a:ext>
            </a:extLst>
          </p:cNvPr>
          <p:cNvSpPr/>
          <p:nvPr/>
        </p:nvSpPr>
        <p:spPr>
          <a:xfrm>
            <a:off x="5874617" y="2288515"/>
            <a:ext cx="5451368" cy="319461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496800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4C74F945-38E1-4157-B3B8-26D6A8D8E6B0}"/>
              </a:ext>
            </a:extLst>
          </p:cNvPr>
          <p:cNvSpPr/>
          <p:nvPr/>
        </p:nvSpPr>
        <p:spPr>
          <a:xfrm>
            <a:off x="179400" y="180000"/>
            <a:ext cx="11833200" cy="865220"/>
          </a:xfrm>
          <a:prstGeom prst="rect">
            <a:avLst/>
          </a:prstGeom>
          <a:solidFill>
            <a:srgbClr val="046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5C88FF-C361-4EDB-B519-4247ECC5C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203" y="251577"/>
            <a:ext cx="10515600" cy="72135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de-AT" sz="2800" dirty="0">
                <a:solidFill>
                  <a:schemeClr val="bg1"/>
                </a:solidFill>
                <a:latin typeface="Gotham Bold" pitchFamily="50" charset="0"/>
              </a:rPr>
              <a:t>PARAMETRIC EMBEDDINGS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BD1660E-5F5B-421C-9A6B-5E7F86485616}"/>
              </a:ext>
            </a:extLst>
          </p:cNvPr>
          <p:cNvSpPr txBox="1"/>
          <p:nvPr/>
        </p:nvSpPr>
        <p:spPr>
          <a:xfrm>
            <a:off x="11549181" y="6467923"/>
            <a:ext cx="4634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base">
              <a:buClr>
                <a:srgbClr val="9C477B"/>
              </a:buClr>
              <a:buSzPct val="100000"/>
            </a:pPr>
            <a:r>
              <a:rPr lang="en-US" sz="1200" b="0" i="0" u="none" strike="noStrike" dirty="0">
                <a:solidFill>
                  <a:srgbClr val="808288"/>
                </a:solidFill>
                <a:effectLst/>
                <a:latin typeface="Gotham Book" pitchFamily="50" charset="0"/>
              </a:rPr>
              <a:t>11</a:t>
            </a:r>
          </a:p>
        </p:txBody>
      </p:sp>
      <p:sp>
        <p:nvSpPr>
          <p:cNvPr id="7" name="Inhaltsplatzhalter 14">
            <a:extLst>
              <a:ext uri="{FF2B5EF4-FFF2-40B4-BE49-F238E27FC236}">
                <a16:creationId xmlns:a16="http://schemas.microsoft.com/office/drawing/2014/main" id="{E0C4A2E2-A891-40DD-88BF-FE69B543D8E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66203" y="1981588"/>
            <a:ext cx="4480842" cy="459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46E98"/>
              </a:buClr>
              <a:buSzPct val="100000"/>
              <a:buFont typeface="Arial Black" panose="020B0A04020102020204" pitchFamily="34" charset="0"/>
              <a:buChar char="■"/>
            </a:pPr>
            <a:r>
              <a:rPr lang="en-US" sz="1800" dirty="0">
                <a:solidFill>
                  <a:srgbClr val="000000"/>
                </a:solidFill>
                <a:latin typeface="Gotham Book" pitchFamily="50" charset="0"/>
              </a:rPr>
              <a:t>Non-parametric embeddings:</a:t>
            </a:r>
          </a:p>
        </p:txBody>
      </p:sp>
      <p:sp>
        <p:nvSpPr>
          <p:cNvPr id="22" name="Inhaltsplatzhalter 14">
            <a:extLst>
              <a:ext uri="{FF2B5EF4-FFF2-40B4-BE49-F238E27FC236}">
                <a16:creationId xmlns:a16="http://schemas.microsoft.com/office/drawing/2014/main" id="{71F68F5F-1F99-8555-7CD5-EF979EB8DD7F}"/>
              </a:ext>
            </a:extLst>
          </p:cNvPr>
          <p:cNvSpPr txBox="1">
            <a:spLocks/>
          </p:cNvSpPr>
          <p:nvPr/>
        </p:nvSpPr>
        <p:spPr>
          <a:xfrm>
            <a:off x="366203" y="3906814"/>
            <a:ext cx="4480842" cy="45935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fontAlgn="base">
              <a:lnSpc>
                <a:spcPct val="150000"/>
              </a:lnSpc>
              <a:spcBef>
                <a:spcPts val="0"/>
              </a:spcBef>
              <a:buClr>
                <a:srgbClr val="046E98"/>
              </a:buClr>
              <a:buSzPct val="100000"/>
              <a:buFont typeface="Arial Black" panose="020B0A04020102020204" pitchFamily="34" charset="0"/>
              <a:buChar char="■"/>
            </a:pPr>
            <a:r>
              <a:rPr lang="en-US" sz="1800" dirty="0">
                <a:solidFill>
                  <a:srgbClr val="000000"/>
                </a:solidFill>
                <a:latin typeface="Gotham Bold" pitchFamily="50" charset="0"/>
              </a:rPr>
              <a:t>Parametric</a:t>
            </a:r>
            <a:r>
              <a:rPr lang="en-US" sz="1800" dirty="0">
                <a:solidFill>
                  <a:srgbClr val="000000"/>
                </a:solidFill>
                <a:latin typeface="Gotham Book" pitchFamily="50" charset="0"/>
              </a:rPr>
              <a:t> embeddings: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503F99D-B9FE-6D6D-87DF-375A980555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684" y="294739"/>
            <a:ext cx="635034" cy="63503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88BC5F8-8D98-15C4-8F36-B523307381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4956" y="2775706"/>
            <a:ext cx="8011248" cy="79634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011B85D-A1AC-3504-1EE1-3AF3E73443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5872" y="4778664"/>
            <a:ext cx="9573628" cy="74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50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4C74F945-38E1-4157-B3B8-26D6A8D8E6B0}"/>
              </a:ext>
            </a:extLst>
          </p:cNvPr>
          <p:cNvSpPr/>
          <p:nvPr/>
        </p:nvSpPr>
        <p:spPr>
          <a:xfrm>
            <a:off x="179400" y="180000"/>
            <a:ext cx="11833200" cy="865220"/>
          </a:xfrm>
          <a:prstGeom prst="rect">
            <a:avLst/>
          </a:prstGeom>
          <a:solidFill>
            <a:srgbClr val="046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5C88FF-C361-4EDB-B519-4247ECC5C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203" y="251577"/>
            <a:ext cx="10515600" cy="72135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de-AT" sz="2800" dirty="0">
                <a:solidFill>
                  <a:schemeClr val="bg1"/>
                </a:solidFill>
                <a:latin typeface="Gotham Bold" pitchFamily="50" charset="0"/>
              </a:rPr>
              <a:t>PARAMETRIC EMBEDDINGS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BD1660E-5F5B-421C-9A6B-5E7F86485616}"/>
              </a:ext>
            </a:extLst>
          </p:cNvPr>
          <p:cNvSpPr txBox="1"/>
          <p:nvPr/>
        </p:nvSpPr>
        <p:spPr>
          <a:xfrm>
            <a:off x="11549181" y="6467923"/>
            <a:ext cx="4634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base">
              <a:buClr>
                <a:srgbClr val="9C477B"/>
              </a:buClr>
              <a:buSzPct val="100000"/>
            </a:pPr>
            <a:r>
              <a:rPr lang="en-US" sz="1200" b="0" i="0" u="none" strike="noStrike" dirty="0">
                <a:solidFill>
                  <a:srgbClr val="808288"/>
                </a:solidFill>
                <a:effectLst/>
                <a:latin typeface="Gotham Book" pitchFamily="50" charset="0"/>
              </a:rPr>
              <a:t>12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503F99D-B9FE-6D6D-87DF-375A980555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684" y="294739"/>
            <a:ext cx="635034" cy="63503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4AA340C-4B45-9D5A-A78E-D856D24A0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428" y="1932746"/>
            <a:ext cx="4196761" cy="2372554"/>
          </a:xfrm>
          <a:prstGeom prst="rect">
            <a:avLst/>
          </a:prstGeom>
        </p:spPr>
      </p:pic>
      <p:sp>
        <p:nvSpPr>
          <p:cNvPr id="9" name="Inhaltsplatzhalter 14">
            <a:extLst>
              <a:ext uri="{FF2B5EF4-FFF2-40B4-BE49-F238E27FC236}">
                <a16:creationId xmlns:a16="http://schemas.microsoft.com/office/drawing/2014/main" id="{DAC8891D-729E-3AD3-C6C6-D831037FF6C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94828" y="1325150"/>
            <a:ext cx="4480842" cy="459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46E98"/>
              </a:buClr>
              <a:buSzPct val="100000"/>
              <a:buFont typeface="Arial Black" panose="020B0A04020102020204" pitchFamily="34" charset="0"/>
              <a:buChar char="■"/>
            </a:pPr>
            <a:r>
              <a:rPr lang="en-US" sz="1800" dirty="0">
                <a:solidFill>
                  <a:srgbClr val="000000"/>
                </a:solidFill>
                <a:latin typeface="Gotham Book" pitchFamily="50" charset="0"/>
              </a:rPr>
              <a:t>Out-of-sample extension</a:t>
            </a:r>
          </a:p>
        </p:txBody>
      </p:sp>
      <p:sp>
        <p:nvSpPr>
          <p:cNvPr id="10" name="Inhaltsplatzhalter 14">
            <a:extLst>
              <a:ext uri="{FF2B5EF4-FFF2-40B4-BE49-F238E27FC236}">
                <a16:creationId xmlns:a16="http://schemas.microsoft.com/office/drawing/2014/main" id="{C62D2903-3152-BAEC-5AB7-76935062D1B9}"/>
              </a:ext>
            </a:extLst>
          </p:cNvPr>
          <p:cNvSpPr txBox="1">
            <a:spLocks/>
          </p:cNvSpPr>
          <p:nvPr/>
        </p:nvSpPr>
        <p:spPr>
          <a:xfrm>
            <a:off x="794828" y="4731768"/>
            <a:ext cx="2224597" cy="45935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fontAlgn="base">
              <a:lnSpc>
                <a:spcPct val="150000"/>
              </a:lnSpc>
              <a:spcBef>
                <a:spcPts val="0"/>
              </a:spcBef>
              <a:buClr>
                <a:srgbClr val="046E98"/>
              </a:buClr>
              <a:buSzPct val="100000"/>
              <a:buFont typeface="Arial Black" panose="020B0A04020102020204" pitchFamily="34" charset="0"/>
              <a:buChar char="■"/>
            </a:pPr>
            <a:r>
              <a:rPr lang="en-US" sz="1800" dirty="0">
                <a:solidFill>
                  <a:srgbClr val="000000"/>
                </a:solidFill>
                <a:latin typeface="Gotham Book" pitchFamily="50" charset="0"/>
              </a:rPr>
              <a:t>Differentiable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7356E0E-9AB8-9E5D-83EB-A0A0D8B67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0" r="30469"/>
          <a:stretch/>
        </p:blipFill>
        <p:spPr>
          <a:xfrm>
            <a:off x="1186303" y="5305425"/>
            <a:ext cx="714931" cy="1050511"/>
          </a:xfrm>
          <a:prstGeom prst="rect">
            <a:avLst/>
          </a:prstGeom>
        </p:spPr>
      </p:pic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62A7E665-BD22-CF28-4E49-DC462A18E1DE}"/>
              </a:ext>
            </a:extLst>
          </p:cNvPr>
          <p:cNvSpPr txBox="1">
            <a:spLocks/>
          </p:cNvSpPr>
          <p:nvPr/>
        </p:nvSpPr>
        <p:spPr>
          <a:xfrm>
            <a:off x="3414203" y="4731767"/>
            <a:ext cx="2224597" cy="45935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fontAlgn="base">
              <a:lnSpc>
                <a:spcPct val="150000"/>
              </a:lnSpc>
              <a:spcBef>
                <a:spcPts val="0"/>
              </a:spcBef>
              <a:buClr>
                <a:srgbClr val="046E98"/>
              </a:buClr>
              <a:buSzPct val="100000"/>
              <a:buFont typeface="Arial Black" panose="020B0A04020102020204" pitchFamily="34" charset="0"/>
              <a:buChar char="■"/>
            </a:pPr>
            <a:r>
              <a:rPr lang="en-US" sz="1800" dirty="0">
                <a:solidFill>
                  <a:srgbClr val="000000"/>
                </a:solidFill>
                <a:latin typeface="Gotham Book" pitchFamily="50" charset="0"/>
              </a:rPr>
              <a:t>Customizable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FBDDAC61-189F-E981-3A90-DA21BEDAE4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5174" y="5191124"/>
            <a:ext cx="2108901" cy="1007018"/>
          </a:xfrm>
          <a:prstGeom prst="rect">
            <a:avLst/>
          </a:prstGeom>
        </p:spPr>
      </p:pic>
      <p:sp>
        <p:nvSpPr>
          <p:cNvPr id="19" name="Inhaltsplatzhalter 14">
            <a:extLst>
              <a:ext uri="{FF2B5EF4-FFF2-40B4-BE49-F238E27FC236}">
                <a16:creationId xmlns:a16="http://schemas.microsoft.com/office/drawing/2014/main" id="{0F93E7A1-C768-DFAC-A18D-2FC5F9D81593}"/>
              </a:ext>
            </a:extLst>
          </p:cNvPr>
          <p:cNvSpPr txBox="1">
            <a:spLocks/>
          </p:cNvSpPr>
          <p:nvPr/>
        </p:nvSpPr>
        <p:spPr>
          <a:xfrm>
            <a:off x="6598779" y="1325624"/>
            <a:ext cx="4480842" cy="45935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fontAlgn="base">
              <a:lnSpc>
                <a:spcPct val="150000"/>
              </a:lnSpc>
              <a:spcBef>
                <a:spcPts val="0"/>
              </a:spcBef>
              <a:buClr>
                <a:srgbClr val="046E98"/>
              </a:buClr>
              <a:buSzPct val="100000"/>
              <a:buFont typeface="Arial Black" panose="020B0A04020102020204" pitchFamily="34" charset="0"/>
              <a:buChar char="■"/>
            </a:pPr>
            <a:r>
              <a:rPr lang="en-US" sz="1800" dirty="0">
                <a:solidFill>
                  <a:srgbClr val="000000"/>
                </a:solidFill>
                <a:latin typeface="Gotham Book" pitchFamily="50" charset="0"/>
              </a:rPr>
              <a:t>Potentially explainable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0569E7D-AD9C-673D-DAE9-EF1BD6CE9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699" y="2093749"/>
            <a:ext cx="1335251" cy="133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1E6B0B1D-22FC-B407-28EA-E2B577F75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528" y="2088532"/>
            <a:ext cx="1335251" cy="133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Inhaltsplatzhalter 14">
            <a:extLst>
              <a:ext uri="{FF2B5EF4-FFF2-40B4-BE49-F238E27FC236}">
                <a16:creationId xmlns:a16="http://schemas.microsoft.com/office/drawing/2014/main" id="{6CC9FD16-18CF-9606-C3B9-FE0AC6DC85C2}"/>
              </a:ext>
            </a:extLst>
          </p:cNvPr>
          <p:cNvSpPr txBox="1">
            <a:spLocks/>
          </p:cNvSpPr>
          <p:nvPr/>
        </p:nvSpPr>
        <p:spPr>
          <a:xfrm>
            <a:off x="6598779" y="3973574"/>
            <a:ext cx="4480842" cy="45935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fontAlgn="base">
              <a:lnSpc>
                <a:spcPct val="150000"/>
              </a:lnSpc>
              <a:spcBef>
                <a:spcPts val="0"/>
              </a:spcBef>
              <a:buClr>
                <a:srgbClr val="046E98"/>
              </a:buClr>
              <a:buSzPct val="100000"/>
              <a:buFont typeface="Arial Black" panose="020B0A04020102020204" pitchFamily="34" charset="0"/>
              <a:buChar char="■"/>
            </a:pPr>
            <a:r>
              <a:rPr lang="en-US" sz="1800" dirty="0">
                <a:solidFill>
                  <a:srgbClr val="000000"/>
                </a:solidFill>
                <a:latin typeface="Gotham Book" pitchFamily="50" charset="0"/>
              </a:rPr>
              <a:t>Modern infrastructure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AEC1B913-6F50-D6C6-2501-64E54E26FE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544" y="4900877"/>
            <a:ext cx="1430942" cy="929803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3512FF35-70F9-E270-EE4B-D1A888DBC7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839200" y="4693312"/>
            <a:ext cx="2224597" cy="497812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6BBD8D2A-E413-C206-EEAB-B06F9AC687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308" y="5451505"/>
            <a:ext cx="1430942" cy="829087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ADA5DC27-A25C-3BA8-78DF-61B5E84F7A2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654" y="4843931"/>
            <a:ext cx="325739" cy="32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3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4C74F945-38E1-4157-B3B8-26D6A8D8E6B0}"/>
              </a:ext>
            </a:extLst>
          </p:cNvPr>
          <p:cNvSpPr/>
          <p:nvPr/>
        </p:nvSpPr>
        <p:spPr>
          <a:xfrm>
            <a:off x="179400" y="180000"/>
            <a:ext cx="11833200" cy="865220"/>
          </a:xfrm>
          <a:prstGeom prst="rect">
            <a:avLst/>
          </a:prstGeom>
          <a:solidFill>
            <a:srgbClr val="046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5C88FF-C361-4EDB-B519-4247ECC5C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203" y="251577"/>
            <a:ext cx="10515600" cy="72135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de-AT" sz="2800" dirty="0">
                <a:solidFill>
                  <a:schemeClr val="bg1"/>
                </a:solidFill>
                <a:latin typeface="Gotham Bold" pitchFamily="50" charset="0"/>
              </a:rPr>
              <a:t>MOTIVATION &amp; GOALS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83720A7-C94F-4B4F-8AB0-7D661DC544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74"/>
          <a:stretch/>
        </p:blipFill>
        <p:spPr>
          <a:xfrm>
            <a:off x="10651958" y="428229"/>
            <a:ext cx="1173839" cy="368057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FBD1660E-5F5B-421C-9A6B-5E7F86485616}"/>
              </a:ext>
            </a:extLst>
          </p:cNvPr>
          <p:cNvSpPr txBox="1"/>
          <p:nvPr/>
        </p:nvSpPr>
        <p:spPr>
          <a:xfrm>
            <a:off x="11549181" y="6467923"/>
            <a:ext cx="4634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base">
              <a:buClr>
                <a:srgbClr val="9C477B"/>
              </a:buClr>
              <a:buSzPct val="100000"/>
            </a:pPr>
            <a:r>
              <a:rPr lang="en-US" sz="1200" b="0" i="0" u="none" strike="noStrike" dirty="0">
                <a:solidFill>
                  <a:srgbClr val="808288"/>
                </a:solidFill>
                <a:effectLst/>
                <a:latin typeface="Gotham Book" pitchFamily="50" charset="0"/>
              </a:rPr>
              <a:t>13</a:t>
            </a:r>
          </a:p>
        </p:txBody>
      </p:sp>
      <p:sp>
        <p:nvSpPr>
          <p:cNvPr id="6" name="Inhaltsplatzhalter 14">
            <a:extLst>
              <a:ext uri="{FF2B5EF4-FFF2-40B4-BE49-F238E27FC236}">
                <a16:creationId xmlns:a16="http://schemas.microsoft.com/office/drawing/2014/main" id="{12599C02-0B2F-BBF1-A182-8616A22470F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508777" y="4375339"/>
            <a:ext cx="1870702" cy="459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46E98"/>
              </a:buClr>
              <a:buSzPct val="100000"/>
              <a:buNone/>
            </a:pPr>
            <a:r>
              <a:rPr lang="en-US" sz="1800" dirty="0">
                <a:solidFill>
                  <a:srgbClr val="000000"/>
                </a:solidFill>
                <a:latin typeface="Gotham Book" pitchFamily="50" charset="0"/>
              </a:rPr>
              <a:t>Parameterize</a:t>
            </a:r>
          </a:p>
        </p:txBody>
      </p:sp>
      <p:sp>
        <p:nvSpPr>
          <p:cNvPr id="8" name="Inhaltsplatzhalter 14">
            <a:extLst>
              <a:ext uri="{FF2B5EF4-FFF2-40B4-BE49-F238E27FC236}">
                <a16:creationId xmlns:a16="http://schemas.microsoft.com/office/drawing/2014/main" id="{5592E109-FA44-20B0-970F-A50AFED2B979}"/>
              </a:ext>
            </a:extLst>
          </p:cNvPr>
          <p:cNvSpPr txBox="1">
            <a:spLocks/>
          </p:cNvSpPr>
          <p:nvPr/>
        </p:nvSpPr>
        <p:spPr>
          <a:xfrm>
            <a:off x="681225" y="4375339"/>
            <a:ext cx="1870702" cy="45935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50000"/>
              </a:lnSpc>
              <a:spcBef>
                <a:spcPts val="0"/>
              </a:spcBef>
              <a:buClr>
                <a:srgbClr val="046E98"/>
              </a:buClr>
              <a:buSzPct val="100000"/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000000"/>
                </a:solidFill>
                <a:latin typeface="Gotham Book" pitchFamily="50" charset="0"/>
              </a:rPr>
              <a:t>Unify</a:t>
            </a:r>
          </a:p>
        </p:txBody>
      </p:sp>
      <p:sp>
        <p:nvSpPr>
          <p:cNvPr id="9" name="Inhaltsplatzhalter 14">
            <a:extLst>
              <a:ext uri="{FF2B5EF4-FFF2-40B4-BE49-F238E27FC236}">
                <a16:creationId xmlns:a16="http://schemas.microsoft.com/office/drawing/2014/main" id="{EAE318B1-36BF-CF76-B15F-F6C3503679F4}"/>
              </a:ext>
            </a:extLst>
          </p:cNvPr>
          <p:cNvSpPr txBox="1">
            <a:spLocks/>
          </p:cNvSpPr>
          <p:nvPr/>
        </p:nvSpPr>
        <p:spPr>
          <a:xfrm>
            <a:off x="9163877" y="4391958"/>
            <a:ext cx="1870702" cy="45935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50000"/>
              </a:lnSpc>
              <a:spcBef>
                <a:spcPts val="0"/>
              </a:spcBef>
              <a:buClr>
                <a:srgbClr val="046E98"/>
              </a:buClr>
              <a:buSzPct val="100000"/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000000"/>
                </a:solidFill>
                <a:latin typeface="Gotham Book" pitchFamily="50" charset="0"/>
              </a:rPr>
              <a:t>Customize</a:t>
            </a:r>
          </a:p>
        </p:txBody>
      </p:sp>
      <p:sp>
        <p:nvSpPr>
          <p:cNvPr id="12" name="Inhaltsplatzhalter 14">
            <a:extLst>
              <a:ext uri="{FF2B5EF4-FFF2-40B4-BE49-F238E27FC236}">
                <a16:creationId xmlns:a16="http://schemas.microsoft.com/office/drawing/2014/main" id="{59510463-D836-7329-CE09-166E14D555B8}"/>
              </a:ext>
            </a:extLst>
          </p:cNvPr>
          <p:cNvSpPr txBox="1">
            <a:spLocks/>
          </p:cNvSpPr>
          <p:nvPr/>
        </p:nvSpPr>
        <p:spPr>
          <a:xfrm>
            <a:off x="6044924" y="4391958"/>
            <a:ext cx="2453508" cy="45935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50000"/>
              </a:lnSpc>
              <a:spcBef>
                <a:spcPts val="0"/>
              </a:spcBef>
              <a:buClr>
                <a:srgbClr val="046E98"/>
              </a:buClr>
              <a:buSzPct val="100000"/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000000"/>
                </a:solidFill>
                <a:latin typeface="Gotham Book" pitchFamily="50" charset="0"/>
              </a:rPr>
              <a:t>Share &amp; Reuse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E79B0B0-FFD6-584D-6E65-0537A8EA9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117" y="2678446"/>
            <a:ext cx="1501123" cy="1501123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6C1FC9ED-DB27-B237-6123-1C480447DD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567" y="2678446"/>
            <a:ext cx="1501123" cy="1501123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A463978-4010-3AAE-EAAA-25998B523A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15" y="2678446"/>
            <a:ext cx="1501123" cy="1501123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4FCD3A12-9212-3EFA-4FF1-EC04EE96A9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667" y="2678446"/>
            <a:ext cx="1501123" cy="1501123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E309B8FD-CAEF-F11A-4584-44B8770907DE}"/>
              </a:ext>
            </a:extLst>
          </p:cNvPr>
          <p:cNvSpPr/>
          <p:nvPr/>
        </p:nvSpPr>
        <p:spPr>
          <a:xfrm>
            <a:off x="681225" y="2159265"/>
            <a:ext cx="4887504" cy="319461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EB0513F-3392-3BA6-5CA2-1512FF6E0CF0}"/>
              </a:ext>
            </a:extLst>
          </p:cNvPr>
          <p:cNvSpPr/>
          <p:nvPr/>
        </p:nvSpPr>
        <p:spPr>
          <a:xfrm>
            <a:off x="8498431" y="2288515"/>
            <a:ext cx="2827553" cy="319461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007497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4C74F945-38E1-4157-B3B8-26D6A8D8E6B0}"/>
              </a:ext>
            </a:extLst>
          </p:cNvPr>
          <p:cNvSpPr/>
          <p:nvPr/>
        </p:nvSpPr>
        <p:spPr>
          <a:xfrm>
            <a:off x="179400" y="180000"/>
            <a:ext cx="11833200" cy="865220"/>
          </a:xfrm>
          <a:prstGeom prst="rect">
            <a:avLst/>
          </a:prstGeom>
          <a:solidFill>
            <a:srgbClr val="046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BD1660E-5F5B-421C-9A6B-5E7F86485616}"/>
              </a:ext>
            </a:extLst>
          </p:cNvPr>
          <p:cNvSpPr txBox="1"/>
          <p:nvPr/>
        </p:nvSpPr>
        <p:spPr>
          <a:xfrm>
            <a:off x="11549181" y="6467923"/>
            <a:ext cx="4634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base">
              <a:buClr>
                <a:srgbClr val="9C477B"/>
              </a:buClr>
              <a:buSzPct val="100000"/>
            </a:pPr>
            <a:r>
              <a:rPr lang="en-US" sz="1200" b="0" i="0" u="none" strike="noStrike" dirty="0">
                <a:solidFill>
                  <a:srgbClr val="808288"/>
                </a:solidFill>
                <a:effectLst/>
                <a:latin typeface="Gotham Book" pitchFamily="50" charset="0"/>
              </a:rPr>
              <a:t>14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4E2B08D-78AC-ED40-FF86-B39ED400F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306" y="1773224"/>
            <a:ext cx="9996255" cy="421757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D8791DB-C6E6-5D6D-CEFE-A33C70C5A8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351" y="288405"/>
            <a:ext cx="647701" cy="647701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7348E092-8109-0D56-76B3-E075ED2891EE}"/>
              </a:ext>
            </a:extLst>
          </p:cNvPr>
          <p:cNvSpPr txBox="1">
            <a:spLocks/>
          </p:cNvSpPr>
          <p:nvPr/>
        </p:nvSpPr>
        <p:spPr>
          <a:xfrm>
            <a:off x="366203" y="251577"/>
            <a:ext cx="10515600" cy="721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AT" sz="2800" dirty="0">
                <a:solidFill>
                  <a:schemeClr val="bg1"/>
                </a:solidFill>
                <a:latin typeface="Gotham Bold" pitchFamily="50" charset="0"/>
              </a:rPr>
              <a:t>DATA FLOW</a:t>
            </a:r>
          </a:p>
        </p:txBody>
      </p:sp>
    </p:spTree>
    <p:extLst>
      <p:ext uri="{BB962C8B-B14F-4D97-AF65-F5344CB8AC3E}">
        <p14:creationId xmlns:p14="http://schemas.microsoft.com/office/powerpoint/2010/main" val="35193523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4C74F945-38E1-4157-B3B8-26D6A8D8E6B0}"/>
              </a:ext>
            </a:extLst>
          </p:cNvPr>
          <p:cNvSpPr/>
          <p:nvPr/>
        </p:nvSpPr>
        <p:spPr>
          <a:xfrm>
            <a:off x="179400" y="180000"/>
            <a:ext cx="11833200" cy="865220"/>
          </a:xfrm>
          <a:prstGeom prst="rect">
            <a:avLst/>
          </a:prstGeom>
          <a:solidFill>
            <a:srgbClr val="046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BD1660E-5F5B-421C-9A6B-5E7F86485616}"/>
              </a:ext>
            </a:extLst>
          </p:cNvPr>
          <p:cNvSpPr txBox="1"/>
          <p:nvPr/>
        </p:nvSpPr>
        <p:spPr>
          <a:xfrm>
            <a:off x="11549181" y="6467923"/>
            <a:ext cx="4634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base">
              <a:buClr>
                <a:srgbClr val="9C477B"/>
              </a:buClr>
              <a:buSzPct val="100000"/>
            </a:pPr>
            <a:r>
              <a:rPr lang="en-US" sz="1200" b="0" i="0" u="none" strike="noStrike" dirty="0">
                <a:solidFill>
                  <a:srgbClr val="808288"/>
                </a:solidFill>
                <a:effectLst/>
                <a:latin typeface="Gotham Book" pitchFamily="50" charset="0"/>
              </a:rPr>
              <a:t>15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E22F529-4F5A-6C2E-B0F2-F1C08D79F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372" y="1637880"/>
            <a:ext cx="8838680" cy="434933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0659CD7-96FA-BE2E-4883-482D34DBAD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351" y="288405"/>
            <a:ext cx="647701" cy="647701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BFE56800-C9B5-EBD8-004F-2B72A25A7D5E}"/>
              </a:ext>
            </a:extLst>
          </p:cNvPr>
          <p:cNvSpPr/>
          <p:nvPr/>
        </p:nvSpPr>
        <p:spPr>
          <a:xfrm>
            <a:off x="1952625" y="2257425"/>
            <a:ext cx="3514725" cy="1762125"/>
          </a:xfrm>
          <a:prstGeom prst="rect">
            <a:avLst/>
          </a:prstGeom>
          <a:solidFill>
            <a:srgbClr val="FAF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1DFB5509-22DA-860E-80C9-37415B2F1B1D}"/>
              </a:ext>
            </a:extLst>
          </p:cNvPr>
          <p:cNvSpPr/>
          <p:nvPr/>
        </p:nvSpPr>
        <p:spPr>
          <a:xfrm>
            <a:off x="1952624" y="4122318"/>
            <a:ext cx="3514725" cy="1762125"/>
          </a:xfrm>
          <a:prstGeom prst="rect">
            <a:avLst/>
          </a:prstGeom>
          <a:solidFill>
            <a:srgbClr val="FAF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F0B77C4-A850-1B19-108F-B903A9F47B5A}"/>
              </a:ext>
            </a:extLst>
          </p:cNvPr>
          <p:cNvSpPr/>
          <p:nvPr/>
        </p:nvSpPr>
        <p:spPr>
          <a:xfrm>
            <a:off x="6315075" y="2171700"/>
            <a:ext cx="3514725" cy="2533650"/>
          </a:xfrm>
          <a:prstGeom prst="rect">
            <a:avLst/>
          </a:prstGeom>
          <a:solidFill>
            <a:srgbClr val="FAF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F22F82A-B338-9C28-24C5-436E36A43810}"/>
              </a:ext>
            </a:extLst>
          </p:cNvPr>
          <p:cNvSpPr/>
          <p:nvPr/>
        </p:nvSpPr>
        <p:spPr>
          <a:xfrm>
            <a:off x="6315075" y="5114925"/>
            <a:ext cx="3514725" cy="769518"/>
          </a:xfrm>
          <a:prstGeom prst="rect">
            <a:avLst/>
          </a:prstGeom>
          <a:solidFill>
            <a:srgbClr val="FAF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22BA7E6A-5187-7415-D47D-EA4800BBC269}"/>
              </a:ext>
            </a:extLst>
          </p:cNvPr>
          <p:cNvSpPr txBox="1">
            <a:spLocks/>
          </p:cNvSpPr>
          <p:nvPr/>
        </p:nvSpPr>
        <p:spPr>
          <a:xfrm>
            <a:off x="366203" y="251577"/>
            <a:ext cx="10515600" cy="721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AT" sz="2800" dirty="0">
                <a:solidFill>
                  <a:schemeClr val="bg1"/>
                </a:solidFill>
                <a:latin typeface="Gotham Bold" pitchFamily="50" charset="0"/>
              </a:rPr>
              <a:t>GRAMMAR &amp; SPECIFICATIONS</a:t>
            </a:r>
          </a:p>
        </p:txBody>
      </p:sp>
    </p:spTree>
    <p:extLst>
      <p:ext uri="{BB962C8B-B14F-4D97-AF65-F5344CB8AC3E}">
        <p14:creationId xmlns:p14="http://schemas.microsoft.com/office/powerpoint/2010/main" val="206886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4C74F945-38E1-4157-B3B8-26D6A8D8E6B0}"/>
              </a:ext>
            </a:extLst>
          </p:cNvPr>
          <p:cNvSpPr/>
          <p:nvPr/>
        </p:nvSpPr>
        <p:spPr>
          <a:xfrm>
            <a:off x="179400" y="180000"/>
            <a:ext cx="11833200" cy="865220"/>
          </a:xfrm>
          <a:prstGeom prst="rect">
            <a:avLst/>
          </a:prstGeom>
          <a:solidFill>
            <a:srgbClr val="046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BD1660E-5F5B-421C-9A6B-5E7F86485616}"/>
              </a:ext>
            </a:extLst>
          </p:cNvPr>
          <p:cNvSpPr txBox="1"/>
          <p:nvPr/>
        </p:nvSpPr>
        <p:spPr>
          <a:xfrm>
            <a:off x="11549181" y="6467923"/>
            <a:ext cx="4634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base">
              <a:buClr>
                <a:srgbClr val="9C477B"/>
              </a:buClr>
              <a:buSzPct val="100000"/>
            </a:pPr>
            <a:r>
              <a:rPr lang="en-US" sz="1200" b="0" i="0" u="none" strike="noStrike" dirty="0">
                <a:solidFill>
                  <a:srgbClr val="808288"/>
                </a:solidFill>
                <a:effectLst/>
                <a:latin typeface="Gotham Book" pitchFamily="50" charset="0"/>
              </a:rPr>
              <a:t>16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2E66B68-DEA9-6AAF-6826-EDA2C6DBC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103" y="1930200"/>
            <a:ext cx="7092497" cy="40096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AD49B53-452F-54C5-0E64-9DD9BE59B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203" y="1512929"/>
            <a:ext cx="4364640" cy="466680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F376A05-D75D-16EE-4D99-18369122AE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351" y="288405"/>
            <a:ext cx="647701" cy="647701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89165380-C5FB-3340-9AE2-B79F870F9B93}"/>
              </a:ext>
            </a:extLst>
          </p:cNvPr>
          <p:cNvSpPr txBox="1">
            <a:spLocks/>
          </p:cNvSpPr>
          <p:nvPr/>
        </p:nvSpPr>
        <p:spPr>
          <a:xfrm>
            <a:off x="366203" y="251577"/>
            <a:ext cx="10515600" cy="721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AT" sz="2800" dirty="0">
                <a:solidFill>
                  <a:schemeClr val="bg1"/>
                </a:solidFill>
                <a:latin typeface="Gotham Bold" pitchFamily="50" charset="0"/>
              </a:rPr>
              <a:t>GRAMMAR &amp; SPECIFICATIONS</a:t>
            </a:r>
          </a:p>
        </p:txBody>
      </p:sp>
    </p:spTree>
    <p:extLst>
      <p:ext uri="{BB962C8B-B14F-4D97-AF65-F5344CB8AC3E}">
        <p14:creationId xmlns:p14="http://schemas.microsoft.com/office/powerpoint/2010/main" val="2329339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4C74F945-38E1-4157-B3B8-26D6A8D8E6B0}"/>
              </a:ext>
            </a:extLst>
          </p:cNvPr>
          <p:cNvSpPr/>
          <p:nvPr/>
        </p:nvSpPr>
        <p:spPr>
          <a:xfrm>
            <a:off x="179400" y="180000"/>
            <a:ext cx="11833200" cy="6498000"/>
          </a:xfrm>
          <a:prstGeom prst="rect">
            <a:avLst/>
          </a:prstGeom>
          <a:solidFill>
            <a:srgbClr val="046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5C88FF-C361-4EDB-B519-4247ECC5C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267" y="1231991"/>
            <a:ext cx="10515600" cy="1224868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br>
              <a:rPr lang="de-AT" sz="3600" dirty="0">
                <a:solidFill>
                  <a:schemeClr val="bg1"/>
                </a:solidFill>
                <a:latin typeface="Gotham Bold" pitchFamily="50" charset="0"/>
              </a:rPr>
            </a:br>
            <a:r>
              <a:rPr lang="de-AT" sz="2200" dirty="0">
                <a:solidFill>
                  <a:schemeClr val="bg1"/>
                </a:solidFill>
                <a:latin typeface="Gotham Bold" pitchFamily="50" charset="0"/>
              </a:rPr>
              <a:t>A FRAMEWORK FOR PARAMETRIC</a:t>
            </a:r>
            <a:br>
              <a:rPr lang="de-AT" sz="2200" dirty="0">
                <a:solidFill>
                  <a:schemeClr val="bg1"/>
                </a:solidFill>
                <a:latin typeface="Gotham Bold" pitchFamily="50" charset="0"/>
              </a:rPr>
            </a:br>
            <a:r>
              <a:rPr lang="de-AT" sz="2200" dirty="0">
                <a:solidFill>
                  <a:schemeClr val="bg1"/>
                </a:solidFill>
                <a:latin typeface="Gotham Bold" pitchFamily="50" charset="0"/>
              </a:rPr>
              <a:t>DIMENSIONALITY REDUCTION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E4D18A6C-64FC-4B4A-B0E6-894C88E0F7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03" y="2635753"/>
            <a:ext cx="1598956" cy="1453715"/>
          </a:xfr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EF64F81-2582-4BAD-A145-DEC1C1098C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03" y="5481565"/>
            <a:ext cx="1810905" cy="865220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7B077993-A8DC-457E-988C-39CF8E84F702}"/>
              </a:ext>
            </a:extLst>
          </p:cNvPr>
          <p:cNvSpPr txBox="1">
            <a:spLocks/>
          </p:cNvSpPr>
          <p:nvPr/>
        </p:nvSpPr>
        <p:spPr>
          <a:xfrm>
            <a:off x="406308" y="4370203"/>
            <a:ext cx="10515600" cy="753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2000" dirty="0">
                <a:solidFill>
                  <a:schemeClr val="bg1"/>
                </a:solidFill>
                <a:latin typeface="Gotham Book" pitchFamily="50" charset="0"/>
              </a:rPr>
              <a:t>Andreas Hinterreiter, Christina </a:t>
            </a:r>
            <a:r>
              <a:rPr lang="de-AT" sz="2000" dirty="0" err="1">
                <a:solidFill>
                  <a:schemeClr val="bg1"/>
                </a:solidFill>
                <a:latin typeface="Gotham Book" pitchFamily="50" charset="0"/>
              </a:rPr>
              <a:t>Humer</a:t>
            </a:r>
            <a:r>
              <a:rPr lang="de-AT" sz="2000" dirty="0">
                <a:solidFill>
                  <a:schemeClr val="bg1"/>
                </a:solidFill>
                <a:latin typeface="Gotham Book" pitchFamily="50" charset="0"/>
              </a:rPr>
              <a:t>, Bernhard Kainz, Marc Streit</a:t>
            </a:r>
          </a:p>
          <a:p>
            <a:pPr>
              <a:lnSpc>
                <a:spcPct val="150000"/>
              </a:lnSpc>
            </a:pPr>
            <a:r>
              <a:rPr lang="de-AT" sz="2000" dirty="0" err="1">
                <a:solidFill>
                  <a:schemeClr val="bg1"/>
                </a:solidFill>
                <a:latin typeface="Gotham Book" pitchFamily="50" charset="0"/>
              </a:rPr>
              <a:t>EuroVis</a:t>
            </a:r>
            <a:r>
              <a:rPr lang="de-AT" sz="2000" dirty="0">
                <a:solidFill>
                  <a:schemeClr val="bg1"/>
                </a:solidFill>
                <a:latin typeface="Gotham Book" pitchFamily="50" charset="0"/>
              </a:rPr>
              <a:t> 2023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F620E85D-10F8-C2EB-7E5C-FEF3B235B164}"/>
              </a:ext>
            </a:extLst>
          </p:cNvPr>
          <p:cNvSpPr txBox="1">
            <a:spLocks/>
          </p:cNvSpPr>
          <p:nvPr/>
        </p:nvSpPr>
        <p:spPr>
          <a:xfrm>
            <a:off x="390267" y="106940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AT" sz="3600" dirty="0" err="1">
                <a:solidFill>
                  <a:schemeClr val="bg1"/>
                </a:solidFill>
                <a:latin typeface="Gotham Bold" pitchFamily="50" charset="0"/>
              </a:rPr>
              <a:t>ParaDime</a:t>
            </a:r>
            <a:endParaRPr lang="de-AT" sz="2200" dirty="0">
              <a:solidFill>
                <a:schemeClr val="bg1"/>
              </a:solidFill>
              <a:latin typeface="Gotham Bold" pitchFamily="50" charset="0"/>
            </a:endParaRPr>
          </a:p>
        </p:txBody>
      </p:sp>
      <p:pic>
        <p:nvPicPr>
          <p:cNvPr id="11" name="Grafik 10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CEC5073E-D629-5FA2-A060-88F1F4D0E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322" y="5689299"/>
            <a:ext cx="1810905" cy="474108"/>
          </a:xfrm>
          <a:prstGeom prst="rect">
            <a:avLst/>
          </a:prstGeom>
        </p:spPr>
      </p:pic>
      <p:pic>
        <p:nvPicPr>
          <p:cNvPr id="13" name="Grafik 12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BE7D1592-3847-EBB0-4934-B16EFF088E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183" y="5699188"/>
            <a:ext cx="1288389" cy="49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827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4C74F945-38E1-4157-B3B8-26D6A8D8E6B0}"/>
              </a:ext>
            </a:extLst>
          </p:cNvPr>
          <p:cNvSpPr/>
          <p:nvPr/>
        </p:nvSpPr>
        <p:spPr>
          <a:xfrm>
            <a:off x="179400" y="180000"/>
            <a:ext cx="11833200" cy="865220"/>
          </a:xfrm>
          <a:prstGeom prst="rect">
            <a:avLst/>
          </a:prstGeom>
          <a:solidFill>
            <a:srgbClr val="046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5C88FF-C361-4EDB-B519-4247ECC5C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203" y="251577"/>
            <a:ext cx="10515600" cy="72135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de-AT" sz="2800" dirty="0">
                <a:solidFill>
                  <a:schemeClr val="bg1"/>
                </a:solidFill>
                <a:latin typeface="Gotham Bold" pitchFamily="50" charset="0"/>
              </a:rPr>
              <a:t>MOTIVATION &amp; GOALS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83720A7-C94F-4B4F-8AB0-7D661DC544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74"/>
          <a:stretch/>
        </p:blipFill>
        <p:spPr>
          <a:xfrm>
            <a:off x="10651958" y="428229"/>
            <a:ext cx="1173839" cy="368057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FBD1660E-5F5B-421C-9A6B-5E7F86485616}"/>
              </a:ext>
            </a:extLst>
          </p:cNvPr>
          <p:cNvSpPr txBox="1"/>
          <p:nvPr/>
        </p:nvSpPr>
        <p:spPr>
          <a:xfrm>
            <a:off x="11549181" y="6467923"/>
            <a:ext cx="4634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base">
              <a:buClr>
                <a:srgbClr val="9C477B"/>
              </a:buClr>
              <a:buSzPct val="100000"/>
            </a:pPr>
            <a:r>
              <a:rPr lang="en-US" sz="1200" b="0" i="0" u="none" strike="noStrike" dirty="0">
                <a:solidFill>
                  <a:srgbClr val="808288"/>
                </a:solidFill>
                <a:effectLst/>
                <a:latin typeface="Gotham Book" pitchFamily="50" charset="0"/>
              </a:rPr>
              <a:t>17</a:t>
            </a:r>
          </a:p>
        </p:txBody>
      </p:sp>
      <p:sp>
        <p:nvSpPr>
          <p:cNvPr id="6" name="Inhaltsplatzhalter 14">
            <a:extLst>
              <a:ext uri="{FF2B5EF4-FFF2-40B4-BE49-F238E27FC236}">
                <a16:creationId xmlns:a16="http://schemas.microsoft.com/office/drawing/2014/main" id="{12599C02-0B2F-BBF1-A182-8616A22470F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508777" y="4375339"/>
            <a:ext cx="1870702" cy="459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46E98"/>
              </a:buClr>
              <a:buSzPct val="100000"/>
              <a:buNone/>
            </a:pPr>
            <a:r>
              <a:rPr lang="en-US" sz="1800" dirty="0">
                <a:solidFill>
                  <a:srgbClr val="000000"/>
                </a:solidFill>
                <a:latin typeface="Gotham Book" pitchFamily="50" charset="0"/>
              </a:rPr>
              <a:t>Parameterize</a:t>
            </a:r>
          </a:p>
        </p:txBody>
      </p:sp>
      <p:sp>
        <p:nvSpPr>
          <p:cNvPr id="8" name="Inhaltsplatzhalter 14">
            <a:extLst>
              <a:ext uri="{FF2B5EF4-FFF2-40B4-BE49-F238E27FC236}">
                <a16:creationId xmlns:a16="http://schemas.microsoft.com/office/drawing/2014/main" id="{5592E109-FA44-20B0-970F-A50AFED2B979}"/>
              </a:ext>
            </a:extLst>
          </p:cNvPr>
          <p:cNvSpPr txBox="1">
            <a:spLocks/>
          </p:cNvSpPr>
          <p:nvPr/>
        </p:nvSpPr>
        <p:spPr>
          <a:xfrm>
            <a:off x="681225" y="4375339"/>
            <a:ext cx="1870702" cy="45935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50000"/>
              </a:lnSpc>
              <a:spcBef>
                <a:spcPts val="0"/>
              </a:spcBef>
              <a:buClr>
                <a:srgbClr val="046E98"/>
              </a:buClr>
              <a:buSzPct val="100000"/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000000"/>
                </a:solidFill>
                <a:latin typeface="Gotham Book" pitchFamily="50" charset="0"/>
              </a:rPr>
              <a:t>Unify</a:t>
            </a:r>
          </a:p>
        </p:txBody>
      </p:sp>
      <p:sp>
        <p:nvSpPr>
          <p:cNvPr id="9" name="Inhaltsplatzhalter 14">
            <a:extLst>
              <a:ext uri="{FF2B5EF4-FFF2-40B4-BE49-F238E27FC236}">
                <a16:creationId xmlns:a16="http://schemas.microsoft.com/office/drawing/2014/main" id="{EAE318B1-36BF-CF76-B15F-F6C3503679F4}"/>
              </a:ext>
            </a:extLst>
          </p:cNvPr>
          <p:cNvSpPr txBox="1">
            <a:spLocks/>
          </p:cNvSpPr>
          <p:nvPr/>
        </p:nvSpPr>
        <p:spPr>
          <a:xfrm>
            <a:off x="9163877" y="4391958"/>
            <a:ext cx="1870702" cy="45935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50000"/>
              </a:lnSpc>
              <a:spcBef>
                <a:spcPts val="0"/>
              </a:spcBef>
              <a:buClr>
                <a:srgbClr val="046E98"/>
              </a:buClr>
              <a:buSzPct val="100000"/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000000"/>
                </a:solidFill>
                <a:latin typeface="Gotham Book" pitchFamily="50" charset="0"/>
              </a:rPr>
              <a:t>Customize</a:t>
            </a:r>
          </a:p>
        </p:txBody>
      </p:sp>
      <p:sp>
        <p:nvSpPr>
          <p:cNvPr id="12" name="Inhaltsplatzhalter 14">
            <a:extLst>
              <a:ext uri="{FF2B5EF4-FFF2-40B4-BE49-F238E27FC236}">
                <a16:creationId xmlns:a16="http://schemas.microsoft.com/office/drawing/2014/main" id="{59510463-D836-7329-CE09-166E14D555B8}"/>
              </a:ext>
            </a:extLst>
          </p:cNvPr>
          <p:cNvSpPr txBox="1">
            <a:spLocks/>
          </p:cNvSpPr>
          <p:nvPr/>
        </p:nvSpPr>
        <p:spPr>
          <a:xfrm>
            <a:off x="6044924" y="4391958"/>
            <a:ext cx="2453508" cy="45935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50000"/>
              </a:lnSpc>
              <a:spcBef>
                <a:spcPts val="0"/>
              </a:spcBef>
              <a:buClr>
                <a:srgbClr val="046E98"/>
              </a:buClr>
              <a:buSzPct val="100000"/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000000"/>
                </a:solidFill>
                <a:latin typeface="Gotham Book" pitchFamily="50" charset="0"/>
              </a:rPr>
              <a:t>Share &amp; Reuse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E79B0B0-FFD6-584D-6E65-0537A8EA9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117" y="2678446"/>
            <a:ext cx="1501123" cy="1501123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6C1FC9ED-DB27-B237-6123-1C480447DD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567" y="2678446"/>
            <a:ext cx="1501123" cy="1501123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A463978-4010-3AAE-EAAA-25998B523A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15" y="2678446"/>
            <a:ext cx="1501123" cy="1501123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4FCD3A12-9212-3EFA-4FF1-EC04EE96A9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667" y="2678446"/>
            <a:ext cx="1501123" cy="1501123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E309B8FD-CAEF-F11A-4584-44B8770907DE}"/>
              </a:ext>
            </a:extLst>
          </p:cNvPr>
          <p:cNvSpPr/>
          <p:nvPr/>
        </p:nvSpPr>
        <p:spPr>
          <a:xfrm>
            <a:off x="681224" y="2159265"/>
            <a:ext cx="7817207" cy="319461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028470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4C74F945-38E1-4157-B3B8-26D6A8D8E6B0}"/>
              </a:ext>
            </a:extLst>
          </p:cNvPr>
          <p:cNvSpPr/>
          <p:nvPr/>
        </p:nvSpPr>
        <p:spPr>
          <a:xfrm>
            <a:off x="179400" y="180000"/>
            <a:ext cx="11833200" cy="865220"/>
          </a:xfrm>
          <a:prstGeom prst="rect">
            <a:avLst/>
          </a:prstGeom>
          <a:solidFill>
            <a:srgbClr val="046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BD1660E-5F5B-421C-9A6B-5E7F86485616}"/>
              </a:ext>
            </a:extLst>
          </p:cNvPr>
          <p:cNvSpPr txBox="1"/>
          <p:nvPr/>
        </p:nvSpPr>
        <p:spPr>
          <a:xfrm>
            <a:off x="11549181" y="6467923"/>
            <a:ext cx="4634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base">
              <a:buClr>
                <a:srgbClr val="9C477B"/>
              </a:buClr>
              <a:buSzPct val="100000"/>
            </a:pPr>
            <a:r>
              <a:rPr lang="en-US" sz="1200" b="0" i="0" u="none" strike="noStrike" dirty="0">
                <a:solidFill>
                  <a:srgbClr val="808288"/>
                </a:solidFill>
                <a:effectLst/>
                <a:latin typeface="Gotham Book" pitchFamily="50" charset="0"/>
              </a:rPr>
              <a:t>18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9165380-C5FB-3340-9AE2-B79F870F9B93}"/>
              </a:ext>
            </a:extLst>
          </p:cNvPr>
          <p:cNvSpPr txBox="1">
            <a:spLocks/>
          </p:cNvSpPr>
          <p:nvPr/>
        </p:nvSpPr>
        <p:spPr>
          <a:xfrm>
            <a:off x="366203" y="251577"/>
            <a:ext cx="10515600" cy="721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AT" sz="2800" dirty="0">
                <a:solidFill>
                  <a:schemeClr val="bg1"/>
                </a:solidFill>
                <a:latin typeface="Gotham Bold" pitchFamily="50" charset="0"/>
              </a:rPr>
              <a:t>CUSTOMIZATION EXAMPLES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3491C7F-D031-4736-4394-B19A0C4732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924" y="271319"/>
            <a:ext cx="681873" cy="68187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6F8D9DD-C4AE-5D4A-8863-F96B5A5AB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819" y="2959245"/>
            <a:ext cx="4480842" cy="1594653"/>
          </a:xfrm>
          <a:prstGeom prst="rect">
            <a:avLst/>
          </a:prstGeom>
        </p:spPr>
      </p:pic>
      <p:sp>
        <p:nvSpPr>
          <p:cNvPr id="10" name="Inhaltsplatzhalter 14">
            <a:extLst>
              <a:ext uri="{FF2B5EF4-FFF2-40B4-BE49-F238E27FC236}">
                <a16:creationId xmlns:a16="http://schemas.microsoft.com/office/drawing/2014/main" id="{11CF3D1C-FABD-E447-8A26-6F3CDEDD3951}"/>
              </a:ext>
            </a:extLst>
          </p:cNvPr>
          <p:cNvSpPr txBox="1">
            <a:spLocks/>
          </p:cNvSpPr>
          <p:nvPr/>
        </p:nvSpPr>
        <p:spPr>
          <a:xfrm>
            <a:off x="642819" y="1561939"/>
            <a:ext cx="4480842" cy="1116459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fontAlgn="base">
              <a:lnSpc>
                <a:spcPct val="150000"/>
              </a:lnSpc>
              <a:spcBef>
                <a:spcPts val="0"/>
              </a:spcBef>
              <a:buClr>
                <a:srgbClr val="046E98"/>
              </a:buClr>
              <a:buSzPct val="100000"/>
              <a:buFont typeface="Arial Black" panose="020B0A04020102020204" pitchFamily="34" charset="0"/>
              <a:buChar char="■"/>
            </a:pPr>
            <a:r>
              <a:rPr lang="en-US" sz="1800" dirty="0">
                <a:latin typeface="Gotham Book" pitchFamily="50" charset="0"/>
              </a:rPr>
              <a:t>Hybrid/multitask routines</a:t>
            </a:r>
          </a:p>
          <a:p>
            <a:pPr lvl="1" fontAlgn="base">
              <a:lnSpc>
                <a:spcPct val="150000"/>
              </a:lnSpc>
              <a:spcBef>
                <a:spcPts val="0"/>
              </a:spcBef>
              <a:buClr>
                <a:srgbClr val="046E98"/>
              </a:buClr>
              <a:buSzPct val="100000"/>
              <a:buFont typeface="Arial Black" panose="020B0A04020102020204" pitchFamily="34" charset="0"/>
              <a:buChar char="□"/>
            </a:pPr>
            <a:r>
              <a:rPr lang="en-US" sz="1400" dirty="0">
                <a:latin typeface="Gotham Book" pitchFamily="50" charset="0"/>
              </a:rPr>
              <a:t>Classification</a:t>
            </a:r>
          </a:p>
          <a:p>
            <a:pPr lvl="1" fontAlgn="base">
              <a:lnSpc>
                <a:spcPct val="150000"/>
              </a:lnSpc>
              <a:spcBef>
                <a:spcPts val="0"/>
              </a:spcBef>
              <a:buClr>
                <a:srgbClr val="046E98"/>
              </a:buClr>
              <a:buSzPct val="100000"/>
              <a:buFont typeface="Arial Black" panose="020B0A04020102020204" pitchFamily="34" charset="0"/>
              <a:buChar char="□"/>
            </a:pPr>
            <a:r>
              <a:rPr lang="en-US" sz="1400" dirty="0">
                <a:latin typeface="Gotham Book" pitchFamily="50" charset="0"/>
              </a:rPr>
              <a:t>Reconstruction</a:t>
            </a:r>
            <a:endParaRPr lang="en-US" sz="2200" dirty="0">
              <a:latin typeface="Gotham Book" pitchFamily="50" charset="0"/>
            </a:endParaRPr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E3C3D5D1-F19D-9373-52EC-D23A4DA0A317}"/>
              </a:ext>
            </a:extLst>
          </p:cNvPr>
          <p:cNvSpPr txBox="1">
            <a:spLocks/>
          </p:cNvSpPr>
          <p:nvPr/>
        </p:nvSpPr>
        <p:spPr>
          <a:xfrm>
            <a:off x="642819" y="4817846"/>
            <a:ext cx="4480842" cy="45935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fontAlgn="base">
              <a:lnSpc>
                <a:spcPct val="150000"/>
              </a:lnSpc>
              <a:spcBef>
                <a:spcPts val="0"/>
              </a:spcBef>
              <a:buClr>
                <a:srgbClr val="046E98"/>
              </a:buClr>
              <a:buSzPct val="100000"/>
              <a:buFont typeface="Arial Black" panose="020B0A04020102020204" pitchFamily="34" charset="0"/>
              <a:buChar char="■"/>
            </a:pPr>
            <a:r>
              <a:rPr lang="en-US" sz="1800" dirty="0">
                <a:latin typeface="Gotham Book" pitchFamily="50" charset="0"/>
              </a:rPr>
              <a:t>Multi-phase routines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705CCCE4-D7D3-EAFA-086C-2AC0875DB1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6143" y="1568186"/>
            <a:ext cx="5327781" cy="225369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Inhaltsplatzhalter 14">
            <a:extLst>
              <a:ext uri="{FF2B5EF4-FFF2-40B4-BE49-F238E27FC236}">
                <a16:creationId xmlns:a16="http://schemas.microsoft.com/office/drawing/2014/main" id="{EBA90919-BDA3-8057-2E05-BEFB24A71E08}"/>
              </a:ext>
            </a:extLst>
          </p:cNvPr>
          <p:cNvSpPr txBox="1">
            <a:spLocks/>
          </p:cNvSpPr>
          <p:nvPr/>
        </p:nvSpPr>
        <p:spPr>
          <a:xfrm>
            <a:off x="5544000" y="4251935"/>
            <a:ext cx="4480842" cy="45935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50000"/>
              </a:lnSpc>
              <a:spcBef>
                <a:spcPts val="0"/>
              </a:spcBef>
              <a:buClr>
                <a:srgbClr val="046E98"/>
              </a:buClr>
              <a:buSzPct val="100000"/>
              <a:buNone/>
            </a:pPr>
            <a:r>
              <a:rPr lang="en-US" sz="1800" dirty="0">
                <a:latin typeface="Gotham Bold" pitchFamily="50" charset="0"/>
              </a:rPr>
              <a:t>Forest </a:t>
            </a:r>
            <a:r>
              <a:rPr lang="en-US" sz="1800" dirty="0" err="1">
                <a:latin typeface="Gotham Bold" pitchFamily="50" charset="0"/>
              </a:rPr>
              <a:t>covertype</a:t>
            </a:r>
            <a:r>
              <a:rPr lang="en-US" sz="1800" dirty="0">
                <a:latin typeface="Gotham Bold" pitchFamily="50" charset="0"/>
              </a:rPr>
              <a:t> Dataset</a:t>
            </a:r>
            <a:endParaRPr lang="en-US" sz="2200" dirty="0">
              <a:latin typeface="Gotham Bold" pitchFamily="50" charset="0"/>
            </a:endParaRPr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CA6B096E-11AD-E148-088D-313EADF4C2CD}"/>
              </a:ext>
            </a:extLst>
          </p:cNvPr>
          <p:cNvGrpSpPr/>
          <p:nvPr/>
        </p:nvGrpSpPr>
        <p:grpSpPr>
          <a:xfrm>
            <a:off x="5624003" y="4783576"/>
            <a:ext cx="6048219" cy="1429145"/>
            <a:chOff x="1547836" y="3042561"/>
            <a:chExt cx="9624044" cy="2274083"/>
          </a:xfrm>
        </p:grpSpPr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EAC7E7F7-26EC-1F0C-63AE-CCABF62E20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66" b="967"/>
            <a:stretch/>
          </p:blipFill>
          <p:spPr>
            <a:xfrm>
              <a:off x="8139770" y="3042561"/>
              <a:ext cx="3032110" cy="2274082"/>
            </a:xfrm>
            <a:prstGeom prst="rect">
              <a:avLst/>
            </a:prstGeom>
          </p:spPr>
        </p:pic>
        <p:pic>
          <p:nvPicPr>
            <p:cNvPr id="25" name="Grafik 24" descr="Ein Bild, das Baum, Pflanze enthält.&#10;&#10;Automatisch generierte Beschreibung">
              <a:extLst>
                <a:ext uri="{FF2B5EF4-FFF2-40B4-BE49-F238E27FC236}">
                  <a16:creationId xmlns:a16="http://schemas.microsoft.com/office/drawing/2014/main" id="{BB5EB49F-11CE-9AAC-295E-7B8B249D1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60" r="1451"/>
            <a:stretch/>
          </p:blipFill>
          <p:spPr>
            <a:xfrm>
              <a:off x="4843803" y="3042561"/>
              <a:ext cx="3032110" cy="2274083"/>
            </a:xfrm>
            <a:prstGeom prst="rect">
              <a:avLst/>
            </a:prstGeom>
          </p:spPr>
        </p:pic>
        <p:pic>
          <p:nvPicPr>
            <p:cNvPr id="26" name="Grafik 25" descr="Ein Bild, das Gras, draußen, Pflanze enthält.&#10;&#10;Automatisch generierte Beschreibung">
              <a:extLst>
                <a:ext uri="{FF2B5EF4-FFF2-40B4-BE49-F238E27FC236}">
                  <a16:creationId xmlns:a16="http://schemas.microsoft.com/office/drawing/2014/main" id="{1B159C63-4DA4-2449-276B-AEE3C7AF8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836" y="3042561"/>
              <a:ext cx="3032110" cy="2274083"/>
            </a:xfrm>
            <a:prstGeom prst="rect">
              <a:avLst/>
            </a:prstGeom>
          </p:spPr>
        </p:pic>
      </p:grpSp>
      <p:sp>
        <p:nvSpPr>
          <p:cNvPr id="28" name="Inhaltsplatzhalter 14">
            <a:extLst>
              <a:ext uri="{FF2B5EF4-FFF2-40B4-BE49-F238E27FC236}">
                <a16:creationId xmlns:a16="http://schemas.microsoft.com/office/drawing/2014/main" id="{521CBAD3-E71B-EC29-53F5-C94BD1329837}"/>
              </a:ext>
            </a:extLst>
          </p:cNvPr>
          <p:cNvSpPr txBox="1">
            <a:spLocks/>
          </p:cNvSpPr>
          <p:nvPr/>
        </p:nvSpPr>
        <p:spPr>
          <a:xfrm>
            <a:off x="642819" y="5498148"/>
            <a:ext cx="4480842" cy="45935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fontAlgn="base">
              <a:lnSpc>
                <a:spcPct val="150000"/>
              </a:lnSpc>
              <a:spcBef>
                <a:spcPts val="0"/>
              </a:spcBef>
              <a:buClr>
                <a:srgbClr val="046E98"/>
              </a:buClr>
              <a:buSzPct val="100000"/>
              <a:buFont typeface="Arial Black" panose="020B0A04020102020204" pitchFamily="34" charset="0"/>
              <a:buChar char="■"/>
            </a:pPr>
            <a:r>
              <a:rPr lang="en-US" sz="1800" dirty="0">
                <a:latin typeface="Gotham Book" pitchFamily="50" charset="0"/>
              </a:rPr>
              <a:t>Supervised routines</a:t>
            </a:r>
          </a:p>
        </p:txBody>
      </p:sp>
    </p:spTree>
    <p:extLst>
      <p:ext uri="{BB962C8B-B14F-4D97-AF65-F5344CB8AC3E}">
        <p14:creationId xmlns:p14="http://schemas.microsoft.com/office/powerpoint/2010/main" val="11361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4C74F945-38E1-4157-B3B8-26D6A8D8E6B0}"/>
              </a:ext>
            </a:extLst>
          </p:cNvPr>
          <p:cNvSpPr/>
          <p:nvPr/>
        </p:nvSpPr>
        <p:spPr>
          <a:xfrm>
            <a:off x="179400" y="180000"/>
            <a:ext cx="11833200" cy="865220"/>
          </a:xfrm>
          <a:prstGeom prst="rect">
            <a:avLst/>
          </a:prstGeom>
          <a:solidFill>
            <a:srgbClr val="046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BD1660E-5F5B-421C-9A6B-5E7F86485616}"/>
              </a:ext>
            </a:extLst>
          </p:cNvPr>
          <p:cNvSpPr txBox="1"/>
          <p:nvPr/>
        </p:nvSpPr>
        <p:spPr>
          <a:xfrm>
            <a:off x="11549181" y="6467923"/>
            <a:ext cx="4634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base">
              <a:buClr>
                <a:srgbClr val="9C477B"/>
              </a:buClr>
              <a:buSzPct val="100000"/>
            </a:pPr>
            <a:r>
              <a:rPr lang="en-US" sz="1200" b="0" i="0" u="none" strike="noStrike" dirty="0">
                <a:solidFill>
                  <a:srgbClr val="808288"/>
                </a:solidFill>
                <a:effectLst/>
                <a:latin typeface="Gotham Book" pitchFamily="50" charset="0"/>
              </a:rPr>
              <a:t>19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4A8CE9A-32BC-F527-DC62-EF5021BBC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474" y="1473001"/>
            <a:ext cx="10868526" cy="4874548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4B985FB8-0595-05C7-1CCE-9A4D4E32EC4A}"/>
              </a:ext>
            </a:extLst>
          </p:cNvPr>
          <p:cNvSpPr txBox="1">
            <a:spLocks/>
          </p:cNvSpPr>
          <p:nvPr/>
        </p:nvSpPr>
        <p:spPr>
          <a:xfrm>
            <a:off x="366203" y="251577"/>
            <a:ext cx="10515600" cy="721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AT" sz="2800" dirty="0">
                <a:solidFill>
                  <a:schemeClr val="bg1"/>
                </a:solidFill>
                <a:latin typeface="Gotham Bold" pitchFamily="50" charset="0"/>
              </a:rPr>
              <a:t>SUPERVISED DR – TRIPLETS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E7E035E5-C76F-CA30-C409-249FEA38F1BD}"/>
              </a:ext>
            </a:extLst>
          </p:cNvPr>
          <p:cNvSpPr/>
          <p:nvPr/>
        </p:nvSpPr>
        <p:spPr>
          <a:xfrm>
            <a:off x="3886200" y="1473001"/>
            <a:ext cx="7413171" cy="2402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7568603-0C5E-6824-01B5-921B3D1F72B0}"/>
              </a:ext>
            </a:extLst>
          </p:cNvPr>
          <p:cNvSpPr/>
          <p:nvPr/>
        </p:nvSpPr>
        <p:spPr>
          <a:xfrm>
            <a:off x="539703" y="3986475"/>
            <a:ext cx="6546897" cy="2402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5A8B0AB-BAC7-E6FC-C043-819D599E9EE2}"/>
              </a:ext>
            </a:extLst>
          </p:cNvPr>
          <p:cNvSpPr/>
          <p:nvPr/>
        </p:nvSpPr>
        <p:spPr>
          <a:xfrm>
            <a:off x="2233147" y="1493620"/>
            <a:ext cx="1653054" cy="2402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B747617-57ED-7B45-F8A6-4A618245E6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924" y="271319"/>
            <a:ext cx="681873" cy="68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37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4C74F945-38E1-4157-B3B8-26D6A8D8E6B0}"/>
              </a:ext>
            </a:extLst>
          </p:cNvPr>
          <p:cNvSpPr/>
          <p:nvPr/>
        </p:nvSpPr>
        <p:spPr>
          <a:xfrm>
            <a:off x="179400" y="180000"/>
            <a:ext cx="11833200" cy="865220"/>
          </a:xfrm>
          <a:prstGeom prst="rect">
            <a:avLst/>
          </a:prstGeom>
          <a:solidFill>
            <a:srgbClr val="046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BD1660E-5F5B-421C-9A6B-5E7F86485616}"/>
              </a:ext>
            </a:extLst>
          </p:cNvPr>
          <p:cNvSpPr txBox="1"/>
          <p:nvPr/>
        </p:nvSpPr>
        <p:spPr>
          <a:xfrm>
            <a:off x="11549181" y="6467923"/>
            <a:ext cx="4634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base">
              <a:buClr>
                <a:srgbClr val="9C477B"/>
              </a:buClr>
              <a:buSzPct val="100000"/>
            </a:pPr>
            <a:r>
              <a:rPr lang="en-US" sz="1200" dirty="0">
                <a:solidFill>
                  <a:srgbClr val="808288"/>
                </a:solidFill>
                <a:latin typeface="Gotham Book" pitchFamily="50" charset="0"/>
              </a:rPr>
              <a:t>20</a:t>
            </a:r>
            <a:endParaRPr lang="en-US" sz="1200" b="0" i="0" u="none" strike="noStrike" dirty="0">
              <a:solidFill>
                <a:srgbClr val="808288"/>
              </a:solidFill>
              <a:effectLst/>
              <a:latin typeface="Gotham Book" pitchFamily="50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D430099-7F26-2DB8-6826-3B8BE039FA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653"/>
          <a:stretch/>
        </p:blipFill>
        <p:spPr>
          <a:xfrm>
            <a:off x="798491" y="1474686"/>
            <a:ext cx="10083312" cy="296213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572F44B-7341-1086-B736-467991BC68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044" t="45372"/>
          <a:stretch/>
        </p:blipFill>
        <p:spPr>
          <a:xfrm>
            <a:off x="8740369" y="4359364"/>
            <a:ext cx="1812505" cy="1938454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22C37D01-F02D-38D5-393A-B5D177ACFD29}"/>
              </a:ext>
            </a:extLst>
          </p:cNvPr>
          <p:cNvGrpSpPr/>
          <p:nvPr/>
        </p:nvGrpSpPr>
        <p:grpSpPr>
          <a:xfrm>
            <a:off x="1953281" y="4543653"/>
            <a:ext cx="1851124" cy="1902351"/>
            <a:chOff x="2101362" y="4677695"/>
            <a:chExt cx="1545248" cy="1588010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86956BCF-7D02-4603-68AA-BFBEDCADEE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6767" b="54826"/>
            <a:stretch/>
          </p:blipFill>
          <p:spPr>
            <a:xfrm>
              <a:off x="2101362" y="4677695"/>
              <a:ext cx="1545248" cy="1338127"/>
            </a:xfrm>
            <a:prstGeom prst="rect">
              <a:avLst/>
            </a:prstGeom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784EACC2-9357-E05C-6779-76D0B2B303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7044" t="91648"/>
            <a:stretch/>
          </p:blipFill>
          <p:spPr>
            <a:xfrm>
              <a:off x="2126273" y="6018305"/>
              <a:ext cx="1513010" cy="247400"/>
            </a:xfrm>
            <a:prstGeom prst="rect">
              <a:avLst/>
            </a:prstGeom>
          </p:spPr>
        </p:pic>
      </p:grpSp>
      <p:sp>
        <p:nvSpPr>
          <p:cNvPr id="13" name="Titel 1">
            <a:extLst>
              <a:ext uri="{FF2B5EF4-FFF2-40B4-BE49-F238E27FC236}">
                <a16:creationId xmlns:a16="http://schemas.microsoft.com/office/drawing/2014/main" id="{7A0B5AEE-83DA-4154-C502-C2580FE7DEA6}"/>
              </a:ext>
            </a:extLst>
          </p:cNvPr>
          <p:cNvSpPr txBox="1">
            <a:spLocks/>
          </p:cNvSpPr>
          <p:nvPr/>
        </p:nvSpPr>
        <p:spPr>
          <a:xfrm>
            <a:off x="366203" y="251577"/>
            <a:ext cx="10515600" cy="721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AT" sz="2800">
                <a:solidFill>
                  <a:schemeClr val="bg1"/>
                </a:solidFill>
                <a:latin typeface="Gotham Bold" pitchFamily="50" charset="0"/>
              </a:rPr>
              <a:t>SUPERVISED </a:t>
            </a:r>
            <a:r>
              <a:rPr lang="de-AT" sz="2800" dirty="0">
                <a:solidFill>
                  <a:schemeClr val="bg1"/>
                </a:solidFill>
                <a:latin typeface="Gotham Bold" pitchFamily="50" charset="0"/>
              </a:rPr>
              <a:t>DR – CORRELATION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26E09718-2C6B-9F44-3810-A7B359C3504E}"/>
              </a:ext>
            </a:extLst>
          </p:cNvPr>
          <p:cNvSpPr/>
          <p:nvPr/>
        </p:nvSpPr>
        <p:spPr>
          <a:xfrm>
            <a:off x="4180114" y="1621971"/>
            <a:ext cx="2416629" cy="2449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50241F49-9807-39D6-5744-137F952C3BEB}"/>
              </a:ext>
            </a:extLst>
          </p:cNvPr>
          <p:cNvSpPr/>
          <p:nvPr/>
        </p:nvSpPr>
        <p:spPr>
          <a:xfrm>
            <a:off x="6727373" y="1621971"/>
            <a:ext cx="2275114" cy="2449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87194A75-2E1C-BE16-4D23-8D260A3831AD}"/>
              </a:ext>
            </a:extLst>
          </p:cNvPr>
          <p:cNvSpPr/>
          <p:nvPr/>
        </p:nvSpPr>
        <p:spPr>
          <a:xfrm>
            <a:off x="9118395" y="1621971"/>
            <a:ext cx="1614919" cy="2449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38EF4E4B-5BF7-364E-0253-4681277EB2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924" y="271319"/>
            <a:ext cx="681873" cy="681873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CB14EBDC-505D-CB53-8CE6-78259C972EC5}"/>
              </a:ext>
            </a:extLst>
          </p:cNvPr>
          <p:cNvSpPr/>
          <p:nvPr/>
        </p:nvSpPr>
        <p:spPr>
          <a:xfrm>
            <a:off x="1879372" y="4436822"/>
            <a:ext cx="2020005" cy="2241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63F99C06-303E-6831-01B1-67A8D40C7743}"/>
              </a:ext>
            </a:extLst>
          </p:cNvPr>
          <p:cNvSpPr/>
          <p:nvPr/>
        </p:nvSpPr>
        <p:spPr>
          <a:xfrm>
            <a:off x="2165653" y="5625296"/>
            <a:ext cx="1686238" cy="185195"/>
          </a:xfrm>
          <a:prstGeom prst="rect">
            <a:avLst/>
          </a:prstGeom>
          <a:noFill/>
          <a:ln w="38100">
            <a:solidFill>
              <a:srgbClr val="9C47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C5C667D6-E84D-EE15-ED1B-56DFA8CBD738}"/>
              </a:ext>
            </a:extLst>
          </p:cNvPr>
          <p:cNvSpPr/>
          <p:nvPr/>
        </p:nvSpPr>
        <p:spPr>
          <a:xfrm>
            <a:off x="8713309" y="4436047"/>
            <a:ext cx="2020005" cy="2241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7F4D0681-1973-3993-1BE0-49B615C54340}"/>
              </a:ext>
            </a:extLst>
          </p:cNvPr>
          <p:cNvSpPr/>
          <p:nvPr/>
        </p:nvSpPr>
        <p:spPr>
          <a:xfrm>
            <a:off x="8893696" y="5475453"/>
            <a:ext cx="1686238" cy="185195"/>
          </a:xfrm>
          <a:prstGeom prst="rect">
            <a:avLst/>
          </a:prstGeom>
          <a:noFill/>
          <a:ln w="38100">
            <a:solidFill>
              <a:srgbClr val="9C47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8216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20" grpId="0" animBg="1"/>
      <p:bldP spid="18" grpId="0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4C74F945-38E1-4157-B3B8-26D6A8D8E6B0}"/>
              </a:ext>
            </a:extLst>
          </p:cNvPr>
          <p:cNvSpPr/>
          <p:nvPr/>
        </p:nvSpPr>
        <p:spPr>
          <a:xfrm>
            <a:off x="179400" y="180000"/>
            <a:ext cx="11833200" cy="865220"/>
          </a:xfrm>
          <a:prstGeom prst="rect">
            <a:avLst/>
          </a:prstGeom>
          <a:solidFill>
            <a:srgbClr val="046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83720A7-C94F-4B4F-8AB0-7D661DC544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74"/>
          <a:stretch/>
        </p:blipFill>
        <p:spPr>
          <a:xfrm>
            <a:off x="10651958" y="428229"/>
            <a:ext cx="1173839" cy="368057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FBD1660E-5F5B-421C-9A6B-5E7F86485616}"/>
              </a:ext>
            </a:extLst>
          </p:cNvPr>
          <p:cNvSpPr txBox="1"/>
          <p:nvPr/>
        </p:nvSpPr>
        <p:spPr>
          <a:xfrm>
            <a:off x="11549181" y="6467923"/>
            <a:ext cx="4634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base">
              <a:buClr>
                <a:srgbClr val="9C477B"/>
              </a:buClr>
              <a:buSzPct val="100000"/>
            </a:pPr>
            <a:r>
              <a:rPr lang="en-US" sz="1200" b="0" i="0" u="none" strike="noStrike" dirty="0">
                <a:solidFill>
                  <a:srgbClr val="808288"/>
                </a:solidFill>
                <a:effectLst/>
                <a:latin typeface="Gotham Book" pitchFamily="50" charset="0"/>
              </a:rPr>
              <a:t>21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2B81AB5-AB6A-489F-AFB7-7CCD345AC6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208" y="1589486"/>
            <a:ext cx="1804256" cy="117237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F7D196C-0C3E-854C-0ED1-1DDB6D7AE3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46720" y="3277322"/>
            <a:ext cx="1737232" cy="1302925"/>
          </a:xfrm>
          <a:prstGeom prst="rect">
            <a:avLst/>
          </a:prstGeom>
        </p:spPr>
      </p:pic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D8B8CA34-55AB-7704-306B-CF11F8145964}"/>
              </a:ext>
            </a:extLst>
          </p:cNvPr>
          <p:cNvGrpSpPr/>
          <p:nvPr/>
        </p:nvGrpSpPr>
        <p:grpSpPr>
          <a:xfrm>
            <a:off x="933636" y="5095707"/>
            <a:ext cx="2563399" cy="1025213"/>
            <a:chOff x="6542321" y="5155970"/>
            <a:chExt cx="2481469" cy="1052230"/>
          </a:xfrm>
        </p:grpSpPr>
        <p:pic>
          <p:nvPicPr>
            <p:cNvPr id="21" name="Grafik 20" descr="Ein Bild, das Text enthält.&#10;&#10;Automatisch generierte Beschreibung">
              <a:extLst>
                <a:ext uri="{FF2B5EF4-FFF2-40B4-BE49-F238E27FC236}">
                  <a16:creationId xmlns:a16="http://schemas.microsoft.com/office/drawing/2014/main" id="{43FDBCA7-0F61-21D8-2886-50D6D1901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2321" y="5155970"/>
              <a:ext cx="891584" cy="1052230"/>
            </a:xfrm>
            <a:prstGeom prst="rect">
              <a:avLst/>
            </a:prstGeom>
          </p:spPr>
        </p:pic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A4351D8B-9917-FD0D-6659-91678D2CD42A}"/>
                </a:ext>
              </a:extLst>
            </p:cNvPr>
            <p:cNvSpPr txBox="1"/>
            <p:nvPr/>
          </p:nvSpPr>
          <p:spPr>
            <a:xfrm>
              <a:off x="7400507" y="5335910"/>
              <a:ext cx="1623283" cy="379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b="1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Read </a:t>
              </a:r>
              <a:r>
                <a:rPr lang="de-AT" b="1" dirty="0" err="1">
                  <a:latin typeface="Source Sans Pro" panose="020B0503030403020204" pitchFamily="34" charset="0"/>
                  <a:ea typeface="Source Sans Pro" panose="020B0503030403020204" pitchFamily="34" charset="0"/>
                </a:rPr>
                <a:t>the</a:t>
              </a:r>
              <a:r>
                <a:rPr lang="de-AT" b="1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 Docs</a:t>
              </a:r>
            </a:p>
          </p:txBody>
        </p: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38AA91A8-EA34-A9F9-A284-FDA5E45A13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8784" y="1359785"/>
            <a:ext cx="5426181" cy="5018162"/>
          </a:xfrm>
          <a:prstGeom prst="rect">
            <a:avLst/>
          </a:prstGeom>
          <a:ln>
            <a:noFill/>
          </a:ln>
          <a:effectLst>
            <a:outerShdw blurRad="50800" dist="38100" dir="2100000" algn="tl" rotWithShape="0">
              <a:srgbClr val="333333">
                <a:alpha val="40000"/>
              </a:srgbClr>
            </a:outerShdw>
          </a:effectLst>
        </p:spPr>
      </p:pic>
      <p:sp>
        <p:nvSpPr>
          <p:cNvPr id="20" name="Inhaltsplatzhalter 14">
            <a:extLst>
              <a:ext uri="{FF2B5EF4-FFF2-40B4-BE49-F238E27FC236}">
                <a16:creationId xmlns:a16="http://schemas.microsoft.com/office/drawing/2014/main" id="{C4FDD08F-572F-9716-275A-8DF9E61A1C9D}"/>
              </a:ext>
            </a:extLst>
          </p:cNvPr>
          <p:cNvSpPr txBox="1">
            <a:spLocks/>
          </p:cNvSpPr>
          <p:nvPr/>
        </p:nvSpPr>
        <p:spPr>
          <a:xfrm>
            <a:off x="4325983" y="6448109"/>
            <a:ext cx="6672263" cy="316625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50000"/>
              </a:lnSpc>
              <a:spcBef>
                <a:spcPts val="0"/>
              </a:spcBef>
              <a:buClr>
                <a:srgbClr val="046E98"/>
              </a:buClr>
              <a:buSzPct val="100000"/>
              <a:buNone/>
            </a:pPr>
            <a:r>
              <a:rPr lang="en-US" sz="1100" dirty="0">
                <a:latin typeface="Gotham Book" pitchFamily="50" charset="0"/>
              </a:rPr>
              <a:t>https://paradime.readthedocs.io/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8B1C6AB2-70CD-6808-052D-815D862B79A9}"/>
              </a:ext>
            </a:extLst>
          </p:cNvPr>
          <p:cNvSpPr txBox="1">
            <a:spLocks/>
          </p:cNvSpPr>
          <p:nvPr/>
        </p:nvSpPr>
        <p:spPr>
          <a:xfrm>
            <a:off x="366203" y="251577"/>
            <a:ext cx="10515600" cy="721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AT" sz="2800" dirty="0">
                <a:solidFill>
                  <a:schemeClr val="bg1"/>
                </a:solidFill>
                <a:latin typeface="Gotham Bold" pitchFamily="50" charset="0"/>
              </a:rPr>
              <a:t>IMPLEMENTATION &amp; DOCUMENTATION</a:t>
            </a:r>
          </a:p>
        </p:txBody>
      </p:sp>
    </p:spTree>
    <p:extLst>
      <p:ext uri="{BB962C8B-B14F-4D97-AF65-F5344CB8AC3E}">
        <p14:creationId xmlns:p14="http://schemas.microsoft.com/office/powerpoint/2010/main" val="36288017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4C74F945-38E1-4157-B3B8-26D6A8D8E6B0}"/>
              </a:ext>
            </a:extLst>
          </p:cNvPr>
          <p:cNvSpPr/>
          <p:nvPr/>
        </p:nvSpPr>
        <p:spPr>
          <a:xfrm>
            <a:off x="179400" y="180000"/>
            <a:ext cx="11833200" cy="865220"/>
          </a:xfrm>
          <a:prstGeom prst="rect">
            <a:avLst/>
          </a:prstGeom>
          <a:solidFill>
            <a:srgbClr val="046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83720A7-C94F-4B4F-8AB0-7D661DC544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74"/>
          <a:stretch/>
        </p:blipFill>
        <p:spPr>
          <a:xfrm>
            <a:off x="10651958" y="428229"/>
            <a:ext cx="1173839" cy="368057"/>
          </a:xfrm>
          <a:prstGeom prst="rect">
            <a:avLst/>
          </a:prstGeom>
        </p:spPr>
      </p:pic>
      <p:sp>
        <p:nvSpPr>
          <p:cNvPr id="38" name="Textfeld 37">
            <a:extLst>
              <a:ext uri="{FF2B5EF4-FFF2-40B4-BE49-F238E27FC236}">
                <a16:creationId xmlns:a16="http://schemas.microsoft.com/office/drawing/2014/main" id="{FA83284B-9D90-45C9-8E5D-CF857F37069C}"/>
              </a:ext>
            </a:extLst>
          </p:cNvPr>
          <p:cNvSpPr txBox="1"/>
          <p:nvPr/>
        </p:nvSpPr>
        <p:spPr>
          <a:xfrm>
            <a:off x="11549181" y="6467923"/>
            <a:ext cx="4634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base">
              <a:buClr>
                <a:srgbClr val="9C477B"/>
              </a:buClr>
              <a:buSzPct val="100000"/>
            </a:pPr>
            <a:r>
              <a:rPr lang="de-AT" sz="1200" dirty="0">
                <a:solidFill>
                  <a:srgbClr val="808288"/>
                </a:solidFill>
                <a:latin typeface="Gotham Book" pitchFamily="50" charset="0"/>
              </a:rPr>
              <a:t>22</a:t>
            </a:r>
            <a:endParaRPr lang="en-US" sz="1200" b="0" i="0" u="none" strike="noStrike" dirty="0">
              <a:solidFill>
                <a:srgbClr val="808288"/>
              </a:solidFill>
              <a:effectLst/>
              <a:latin typeface="Gotham Book" pitchFamily="50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76EFEC8-6740-7731-0A0D-91689AB97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560" y="1536904"/>
            <a:ext cx="3648048" cy="175339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08A55C22-2A74-8894-2B16-14E2C71FA0C5}"/>
              </a:ext>
            </a:extLst>
          </p:cNvPr>
          <p:cNvSpPr txBox="1">
            <a:spLocks/>
          </p:cNvSpPr>
          <p:nvPr/>
        </p:nvSpPr>
        <p:spPr>
          <a:xfrm>
            <a:off x="366203" y="251577"/>
            <a:ext cx="10515600" cy="721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AT" sz="2800" dirty="0">
                <a:solidFill>
                  <a:schemeClr val="bg1"/>
                </a:solidFill>
                <a:latin typeface="Gotham Bold" pitchFamily="50" charset="0"/>
              </a:rPr>
              <a:t>CONCLUSION</a:t>
            </a:r>
          </a:p>
        </p:txBody>
      </p:sp>
      <p:sp>
        <p:nvSpPr>
          <p:cNvPr id="11" name="Inhaltsplatzhalter 14">
            <a:extLst>
              <a:ext uri="{FF2B5EF4-FFF2-40B4-BE49-F238E27FC236}">
                <a16:creationId xmlns:a16="http://schemas.microsoft.com/office/drawing/2014/main" id="{6E4B1AEE-1B75-BB62-5FE8-EB87E201F86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367503" y="4354124"/>
            <a:ext cx="1870702" cy="459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46E98"/>
              </a:buClr>
              <a:buSzPct val="100000"/>
              <a:buNone/>
            </a:pPr>
            <a:r>
              <a:rPr lang="en-US" sz="1800" dirty="0">
                <a:solidFill>
                  <a:srgbClr val="000000"/>
                </a:solidFill>
                <a:latin typeface="Gotham Book" pitchFamily="50" charset="0"/>
              </a:rPr>
              <a:t>Parameterize</a:t>
            </a:r>
          </a:p>
        </p:txBody>
      </p:sp>
      <p:sp>
        <p:nvSpPr>
          <p:cNvPr id="12" name="Inhaltsplatzhalter 14">
            <a:extLst>
              <a:ext uri="{FF2B5EF4-FFF2-40B4-BE49-F238E27FC236}">
                <a16:creationId xmlns:a16="http://schemas.microsoft.com/office/drawing/2014/main" id="{7F2BCEBB-F37B-1EBB-C17F-978C86C1E2C6}"/>
              </a:ext>
            </a:extLst>
          </p:cNvPr>
          <p:cNvSpPr txBox="1">
            <a:spLocks/>
          </p:cNvSpPr>
          <p:nvPr/>
        </p:nvSpPr>
        <p:spPr>
          <a:xfrm>
            <a:off x="574097" y="4354124"/>
            <a:ext cx="1870702" cy="45935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50000"/>
              </a:lnSpc>
              <a:spcBef>
                <a:spcPts val="0"/>
              </a:spcBef>
              <a:buClr>
                <a:srgbClr val="046E98"/>
              </a:buClr>
              <a:buSzPct val="100000"/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000000"/>
                </a:solidFill>
                <a:latin typeface="Gotham Book" pitchFamily="50" charset="0"/>
              </a:rPr>
              <a:t>Unify</a:t>
            </a:r>
          </a:p>
        </p:txBody>
      </p:sp>
      <p:sp>
        <p:nvSpPr>
          <p:cNvPr id="13" name="Inhaltsplatzhalter 14">
            <a:extLst>
              <a:ext uri="{FF2B5EF4-FFF2-40B4-BE49-F238E27FC236}">
                <a16:creationId xmlns:a16="http://schemas.microsoft.com/office/drawing/2014/main" id="{BA25A539-0413-FC16-75FA-A5E936C7A0CB}"/>
              </a:ext>
            </a:extLst>
          </p:cNvPr>
          <p:cNvSpPr txBox="1">
            <a:spLocks/>
          </p:cNvSpPr>
          <p:nvPr/>
        </p:nvSpPr>
        <p:spPr>
          <a:xfrm>
            <a:off x="574097" y="5900345"/>
            <a:ext cx="1870702" cy="45935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50000"/>
              </a:lnSpc>
              <a:spcBef>
                <a:spcPts val="0"/>
              </a:spcBef>
              <a:buClr>
                <a:srgbClr val="046E98"/>
              </a:buClr>
              <a:buSzPct val="100000"/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000000"/>
                </a:solidFill>
                <a:latin typeface="Gotham Book" pitchFamily="50" charset="0"/>
              </a:rPr>
              <a:t>Customize</a:t>
            </a:r>
          </a:p>
        </p:txBody>
      </p:sp>
      <p:sp>
        <p:nvSpPr>
          <p:cNvPr id="14" name="Inhaltsplatzhalter 14">
            <a:extLst>
              <a:ext uri="{FF2B5EF4-FFF2-40B4-BE49-F238E27FC236}">
                <a16:creationId xmlns:a16="http://schemas.microsoft.com/office/drawing/2014/main" id="{2C339F6E-CE2D-E8F6-DFA3-F892547F0374}"/>
              </a:ext>
            </a:extLst>
          </p:cNvPr>
          <p:cNvSpPr txBox="1">
            <a:spLocks/>
          </p:cNvSpPr>
          <p:nvPr/>
        </p:nvSpPr>
        <p:spPr>
          <a:xfrm>
            <a:off x="2076100" y="5900344"/>
            <a:ext cx="2453508" cy="45935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50000"/>
              </a:lnSpc>
              <a:spcBef>
                <a:spcPts val="0"/>
              </a:spcBef>
              <a:buClr>
                <a:srgbClr val="046E98"/>
              </a:buClr>
              <a:buSzPct val="100000"/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000000"/>
                </a:solidFill>
                <a:latin typeface="Gotham Book" pitchFamily="50" charset="0"/>
              </a:rPr>
              <a:t>Share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663D9617-23EC-81AF-88DF-975001FD31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492" y="5157226"/>
            <a:ext cx="714724" cy="714724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B6516D56-8041-DC08-3E26-302091DEFF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492" y="3655910"/>
            <a:ext cx="714724" cy="714724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A996E617-3CF8-ECE4-1D88-D8DDFF02CC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86" y="3639401"/>
            <a:ext cx="714723" cy="714723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A245E78-2A76-1131-FD44-91AA1D717A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85" y="5186333"/>
            <a:ext cx="714724" cy="71472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54FA03AC-1153-28A2-B978-DBE6462517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12374" y="1649359"/>
            <a:ext cx="3846569" cy="217458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92406AFD-3039-89B3-51D5-C4F9D9F2F1C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13653"/>
          <a:stretch/>
        </p:blipFill>
        <p:spPr>
          <a:xfrm>
            <a:off x="4965184" y="4151187"/>
            <a:ext cx="7047416" cy="2070292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80A6ED38-3A17-99B7-FE3B-65DFBA5428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87020" y="1627126"/>
            <a:ext cx="2048161" cy="208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5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4C74F945-38E1-4157-B3B8-26D6A8D8E6B0}"/>
              </a:ext>
            </a:extLst>
          </p:cNvPr>
          <p:cNvSpPr/>
          <p:nvPr/>
        </p:nvSpPr>
        <p:spPr>
          <a:xfrm>
            <a:off x="179400" y="180000"/>
            <a:ext cx="11833200" cy="6498000"/>
          </a:xfrm>
          <a:prstGeom prst="rect">
            <a:avLst/>
          </a:prstGeom>
          <a:solidFill>
            <a:srgbClr val="8082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EF64F81-2582-4BAD-A145-DEC1C1098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512" y="2335599"/>
            <a:ext cx="4576975" cy="218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651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4C74F945-38E1-4157-B3B8-26D6A8D8E6B0}"/>
              </a:ext>
            </a:extLst>
          </p:cNvPr>
          <p:cNvSpPr/>
          <p:nvPr/>
        </p:nvSpPr>
        <p:spPr>
          <a:xfrm>
            <a:off x="179400" y="180000"/>
            <a:ext cx="11833200" cy="865220"/>
          </a:xfrm>
          <a:prstGeom prst="rect">
            <a:avLst/>
          </a:prstGeom>
          <a:solidFill>
            <a:srgbClr val="046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5C88FF-C361-4EDB-B519-4247ECC5C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203" y="251577"/>
            <a:ext cx="10515600" cy="72135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de-AT" sz="2800" dirty="0">
                <a:solidFill>
                  <a:schemeClr val="bg1"/>
                </a:solidFill>
                <a:latin typeface="Gotham Bold" pitchFamily="50" charset="0"/>
              </a:rPr>
              <a:t>TEAM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83720A7-C94F-4B4F-8AB0-7D661DC544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74"/>
          <a:stretch/>
        </p:blipFill>
        <p:spPr>
          <a:xfrm>
            <a:off x="10651958" y="428229"/>
            <a:ext cx="1173839" cy="368057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13F61A74-17E6-84C8-1945-C2FF1590A66C}"/>
              </a:ext>
            </a:extLst>
          </p:cNvPr>
          <p:cNvSpPr txBox="1"/>
          <p:nvPr/>
        </p:nvSpPr>
        <p:spPr>
          <a:xfrm>
            <a:off x="11549181" y="6467923"/>
            <a:ext cx="4634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base">
              <a:buClr>
                <a:srgbClr val="9C477B"/>
              </a:buClr>
              <a:buSzPct val="100000"/>
            </a:pPr>
            <a:r>
              <a:rPr lang="de-AT" sz="1200" dirty="0">
                <a:solidFill>
                  <a:srgbClr val="808288"/>
                </a:solidFill>
                <a:latin typeface="Gotham Book" pitchFamily="50" charset="0"/>
              </a:rPr>
              <a:t>2</a:t>
            </a:r>
            <a:endParaRPr lang="en-US" sz="1200" b="0" i="0" u="none" strike="noStrike" dirty="0">
              <a:solidFill>
                <a:srgbClr val="808288"/>
              </a:solidFill>
              <a:effectLst/>
              <a:latin typeface="Gotham Book" pitchFamily="50" charset="0"/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060DC0FB-5E1C-B678-FA88-18DB23BEC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1922" y="1628609"/>
            <a:ext cx="1868993" cy="918521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D4757063-CE73-3745-618A-B2018CCC1D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01874" y="2966802"/>
            <a:ext cx="2651976" cy="83168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76133C8A-DA65-0638-D6D6-46C4181C86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2066" y="4218160"/>
            <a:ext cx="2493980" cy="71891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5FF6E59-6BC4-2774-C6A0-1C606378DE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52114" y="5274371"/>
            <a:ext cx="3571685" cy="644887"/>
          </a:xfrm>
          <a:prstGeom prst="rect">
            <a:avLst/>
          </a:prstGeom>
        </p:spPr>
      </p:pic>
      <p:pic>
        <p:nvPicPr>
          <p:cNvPr id="17" name="Grafik 16" descr="Ein Bild, das Person, Mann, Gebäude enthält.&#10;&#10;Automatisch generierte Beschreibung">
            <a:extLst>
              <a:ext uri="{FF2B5EF4-FFF2-40B4-BE49-F238E27FC236}">
                <a16:creationId xmlns:a16="http://schemas.microsoft.com/office/drawing/2014/main" id="{FFDD4651-768E-B5FB-3440-6E0BB0ABF99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8" t="-315" r="3114" b="315"/>
          <a:stretch/>
        </p:blipFill>
        <p:spPr>
          <a:xfrm>
            <a:off x="3746731" y="4145074"/>
            <a:ext cx="1443397" cy="1443392"/>
          </a:xfrm>
          <a:prstGeom prst="rect">
            <a:avLst/>
          </a:prstGeom>
        </p:spPr>
      </p:pic>
      <p:pic>
        <p:nvPicPr>
          <p:cNvPr id="19" name="Grafik 18" descr="Ein Bild, das Person, draußen, Frau enthält.&#10;&#10;Automatisch generierte Beschreibung">
            <a:extLst>
              <a:ext uri="{FF2B5EF4-FFF2-40B4-BE49-F238E27FC236}">
                <a16:creationId xmlns:a16="http://schemas.microsoft.com/office/drawing/2014/main" id="{764305A2-CE88-51AE-1169-6FAA1B7A50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731" y="1672700"/>
            <a:ext cx="1443397" cy="1443397"/>
          </a:xfrm>
          <a:prstGeom prst="rect">
            <a:avLst/>
          </a:prstGeom>
        </p:spPr>
      </p:pic>
      <p:pic>
        <p:nvPicPr>
          <p:cNvPr id="20" name="Grafik 19" descr="Ein Bild, das Text, Mann, Person, Brille enthält.&#10;&#10;Automatisch generierte Beschreibung">
            <a:extLst>
              <a:ext uri="{FF2B5EF4-FFF2-40B4-BE49-F238E27FC236}">
                <a16:creationId xmlns:a16="http://schemas.microsoft.com/office/drawing/2014/main" id="{163385E5-FC22-C37B-865D-1611E9C7DCE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5621" r="1706" b="12384"/>
          <a:stretch/>
        </p:blipFill>
        <p:spPr>
          <a:xfrm>
            <a:off x="1378620" y="4145067"/>
            <a:ext cx="1443398" cy="1443399"/>
          </a:xfrm>
          <a:prstGeom prst="rect">
            <a:avLst/>
          </a:prstGeom>
        </p:spPr>
      </p:pic>
      <p:sp>
        <p:nvSpPr>
          <p:cNvPr id="34" name="Textfeld 33">
            <a:extLst>
              <a:ext uri="{FF2B5EF4-FFF2-40B4-BE49-F238E27FC236}">
                <a16:creationId xmlns:a16="http://schemas.microsoft.com/office/drawing/2014/main" id="{41AD10D5-8B72-A203-BEA7-6A93249D5A31}"/>
              </a:ext>
            </a:extLst>
          </p:cNvPr>
          <p:cNvSpPr txBox="1"/>
          <p:nvPr/>
        </p:nvSpPr>
        <p:spPr>
          <a:xfrm>
            <a:off x="1178049" y="3156240"/>
            <a:ext cx="17157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0" i="0" dirty="0">
                <a:solidFill>
                  <a:srgbClr val="000000"/>
                </a:solidFill>
                <a:effectLst/>
                <a:latin typeface="Gotham Book" pitchFamily="50" charset="0"/>
              </a:rPr>
              <a:t>Andreas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Gotham Book" pitchFamily="50" charset="0"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  <a:latin typeface="Gotham Book" pitchFamily="50" charset="0"/>
              </a:rPr>
              <a:t>Hinterreiter</a:t>
            </a:r>
            <a:endParaRPr lang="de-AT" dirty="0"/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697966D6-D9B9-6D41-4D76-941611E29FC7}"/>
              </a:ext>
            </a:extLst>
          </p:cNvPr>
          <p:cNvSpPr txBox="1"/>
          <p:nvPr/>
        </p:nvSpPr>
        <p:spPr>
          <a:xfrm>
            <a:off x="3610551" y="3134142"/>
            <a:ext cx="17157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0" i="0" dirty="0">
                <a:solidFill>
                  <a:srgbClr val="000000"/>
                </a:solidFill>
                <a:effectLst/>
                <a:latin typeface="Gotham Book" pitchFamily="50" charset="0"/>
              </a:rPr>
              <a:t>Christina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Gotham Book" pitchFamily="50" charset="0"/>
              </a:rPr>
            </a:br>
            <a:r>
              <a:rPr lang="en-US" sz="1800" b="0" i="0" dirty="0" err="1">
                <a:solidFill>
                  <a:srgbClr val="000000"/>
                </a:solidFill>
                <a:effectLst/>
                <a:latin typeface="Gotham Book" pitchFamily="50" charset="0"/>
              </a:rPr>
              <a:t>Humer</a:t>
            </a:r>
            <a:endParaRPr lang="de-AT" dirty="0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757BAEBA-7171-C7E8-449A-0AC483066391}"/>
              </a:ext>
            </a:extLst>
          </p:cNvPr>
          <p:cNvSpPr txBox="1"/>
          <p:nvPr/>
        </p:nvSpPr>
        <p:spPr>
          <a:xfrm>
            <a:off x="1242441" y="5645811"/>
            <a:ext cx="17157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0" i="0" dirty="0">
                <a:solidFill>
                  <a:srgbClr val="000000"/>
                </a:solidFill>
                <a:effectLst/>
                <a:latin typeface="Gotham Book" pitchFamily="50" charset="0"/>
              </a:rPr>
              <a:t>Bernhard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Gotham Book" pitchFamily="50" charset="0"/>
              </a:rPr>
              <a:t>Kainz</a:t>
            </a:r>
            <a:endParaRPr lang="de-AT" dirty="0"/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59406BE6-DA8D-D36F-1B0D-BACCE452D19A}"/>
              </a:ext>
            </a:extLst>
          </p:cNvPr>
          <p:cNvSpPr txBox="1"/>
          <p:nvPr/>
        </p:nvSpPr>
        <p:spPr>
          <a:xfrm>
            <a:off x="3610551" y="5645810"/>
            <a:ext cx="17157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0" i="0" dirty="0">
                <a:solidFill>
                  <a:srgbClr val="000000"/>
                </a:solidFill>
                <a:effectLst/>
                <a:latin typeface="Gotham Book" pitchFamily="50" charset="0"/>
              </a:rPr>
              <a:t>Marc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Gotham Book" pitchFamily="50" charset="0"/>
              </a:rPr>
            </a:br>
            <a:r>
              <a:rPr lang="en-US" sz="1800" b="0" i="0" dirty="0" err="1">
                <a:solidFill>
                  <a:srgbClr val="000000"/>
                </a:solidFill>
                <a:effectLst/>
                <a:latin typeface="Gotham Book" pitchFamily="50" charset="0"/>
              </a:rPr>
              <a:t>Streit</a:t>
            </a:r>
            <a:endParaRPr lang="de-AT" dirty="0"/>
          </a:p>
        </p:txBody>
      </p:sp>
      <p:pic>
        <p:nvPicPr>
          <p:cNvPr id="5" name="Grafik 4" descr="Ein Bild, das Menschliches Gesicht, Person, Wand, Kinn enthält.&#10;&#10;Automatisch generierte Beschreibung">
            <a:extLst>
              <a:ext uri="{FF2B5EF4-FFF2-40B4-BE49-F238E27FC236}">
                <a16:creationId xmlns:a16="http://schemas.microsoft.com/office/drawing/2014/main" id="{01B4553E-2945-19AA-6192-A68901BC39B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7" t="9364" r="2141" b="21694"/>
          <a:stretch/>
        </p:blipFill>
        <p:spPr>
          <a:xfrm>
            <a:off x="1378620" y="1672700"/>
            <a:ext cx="1443398" cy="148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018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376EFEC8-6740-7731-0A0D-91689AB97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669" y="950587"/>
            <a:ext cx="3825982" cy="1838912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8910475B-F625-A44E-8D0C-D11A80F81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0951" y="3611687"/>
            <a:ext cx="4767158" cy="234581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54FA03AC-1153-28A2-B978-DBE6462517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891" y="3339209"/>
            <a:ext cx="5113435" cy="289077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92406AFD-3039-89B3-51D5-C4F9D9F2F1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3653"/>
          <a:stretch/>
        </p:blipFill>
        <p:spPr>
          <a:xfrm>
            <a:off x="4577050" y="757814"/>
            <a:ext cx="7202281" cy="2115786"/>
          </a:xfrm>
          <a:prstGeom prst="rect">
            <a:avLst/>
          </a:prstGeom>
          <a:effectLst/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7159B228-491B-30DF-F116-EFA663CEE3D3}"/>
              </a:ext>
            </a:extLst>
          </p:cNvPr>
          <p:cNvSpPr txBox="1"/>
          <p:nvPr/>
        </p:nvSpPr>
        <p:spPr>
          <a:xfrm>
            <a:off x="11549181" y="6467923"/>
            <a:ext cx="4634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base">
              <a:buClr>
                <a:srgbClr val="9C477B"/>
              </a:buClr>
              <a:buSzPct val="100000"/>
            </a:pPr>
            <a:r>
              <a:rPr lang="en-US" sz="1200" b="0" i="0" u="none" strike="noStrike" dirty="0">
                <a:solidFill>
                  <a:srgbClr val="808288"/>
                </a:solidFill>
                <a:effectLst/>
                <a:latin typeface="Gotham Book" pitchFamily="5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22774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4C74F945-38E1-4157-B3B8-26D6A8D8E6B0}"/>
              </a:ext>
            </a:extLst>
          </p:cNvPr>
          <p:cNvSpPr/>
          <p:nvPr/>
        </p:nvSpPr>
        <p:spPr>
          <a:xfrm>
            <a:off x="179400" y="180000"/>
            <a:ext cx="11833200" cy="865220"/>
          </a:xfrm>
          <a:prstGeom prst="rect">
            <a:avLst/>
          </a:prstGeom>
          <a:solidFill>
            <a:srgbClr val="046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5C88FF-C361-4EDB-B519-4247ECC5C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203" y="251577"/>
            <a:ext cx="10515600" cy="72135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de-AT" sz="2800" dirty="0">
                <a:solidFill>
                  <a:schemeClr val="bg1"/>
                </a:solidFill>
                <a:latin typeface="Gotham Bold" pitchFamily="50" charset="0"/>
              </a:rPr>
              <a:t>MOTIVATION &amp; GOALS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83720A7-C94F-4B4F-8AB0-7D661DC544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74"/>
          <a:stretch/>
        </p:blipFill>
        <p:spPr>
          <a:xfrm>
            <a:off x="10651958" y="428229"/>
            <a:ext cx="1173839" cy="368057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FBD1660E-5F5B-421C-9A6B-5E7F86485616}"/>
              </a:ext>
            </a:extLst>
          </p:cNvPr>
          <p:cNvSpPr txBox="1"/>
          <p:nvPr/>
        </p:nvSpPr>
        <p:spPr>
          <a:xfrm>
            <a:off x="11549181" y="6467923"/>
            <a:ext cx="4634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base">
              <a:buClr>
                <a:srgbClr val="9C477B"/>
              </a:buClr>
              <a:buSzPct val="100000"/>
            </a:pPr>
            <a:r>
              <a:rPr lang="en-US" sz="1200" b="0" i="0" u="none" strike="noStrike" dirty="0">
                <a:solidFill>
                  <a:srgbClr val="808288"/>
                </a:solidFill>
                <a:effectLst/>
                <a:latin typeface="Gotham Book" pitchFamily="50" charset="0"/>
              </a:rPr>
              <a:t>4</a:t>
            </a:r>
          </a:p>
        </p:txBody>
      </p:sp>
      <p:sp>
        <p:nvSpPr>
          <p:cNvPr id="6" name="Inhaltsplatzhalter 14">
            <a:extLst>
              <a:ext uri="{FF2B5EF4-FFF2-40B4-BE49-F238E27FC236}">
                <a16:creationId xmlns:a16="http://schemas.microsoft.com/office/drawing/2014/main" id="{12599C02-0B2F-BBF1-A182-8616A22470F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508777" y="4375339"/>
            <a:ext cx="1870702" cy="459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46E98"/>
              </a:buClr>
              <a:buSzPct val="100000"/>
              <a:buNone/>
            </a:pPr>
            <a:r>
              <a:rPr lang="en-US" sz="1800" dirty="0">
                <a:solidFill>
                  <a:srgbClr val="000000"/>
                </a:solidFill>
                <a:latin typeface="Gotham Book" pitchFamily="50" charset="0"/>
              </a:rPr>
              <a:t>Parameterize</a:t>
            </a:r>
          </a:p>
        </p:txBody>
      </p:sp>
      <p:sp>
        <p:nvSpPr>
          <p:cNvPr id="8" name="Inhaltsplatzhalter 14">
            <a:extLst>
              <a:ext uri="{FF2B5EF4-FFF2-40B4-BE49-F238E27FC236}">
                <a16:creationId xmlns:a16="http://schemas.microsoft.com/office/drawing/2014/main" id="{5592E109-FA44-20B0-970F-A50AFED2B979}"/>
              </a:ext>
            </a:extLst>
          </p:cNvPr>
          <p:cNvSpPr txBox="1">
            <a:spLocks/>
          </p:cNvSpPr>
          <p:nvPr/>
        </p:nvSpPr>
        <p:spPr>
          <a:xfrm>
            <a:off x="681225" y="4375339"/>
            <a:ext cx="1870702" cy="45935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50000"/>
              </a:lnSpc>
              <a:spcBef>
                <a:spcPts val="0"/>
              </a:spcBef>
              <a:buClr>
                <a:srgbClr val="046E98"/>
              </a:buClr>
              <a:buSzPct val="100000"/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000000"/>
                </a:solidFill>
                <a:latin typeface="Gotham Book" pitchFamily="50" charset="0"/>
              </a:rPr>
              <a:t>Unify</a:t>
            </a:r>
          </a:p>
        </p:txBody>
      </p:sp>
      <p:sp>
        <p:nvSpPr>
          <p:cNvPr id="9" name="Inhaltsplatzhalter 14">
            <a:extLst>
              <a:ext uri="{FF2B5EF4-FFF2-40B4-BE49-F238E27FC236}">
                <a16:creationId xmlns:a16="http://schemas.microsoft.com/office/drawing/2014/main" id="{EAE318B1-36BF-CF76-B15F-F6C3503679F4}"/>
              </a:ext>
            </a:extLst>
          </p:cNvPr>
          <p:cNvSpPr txBox="1">
            <a:spLocks/>
          </p:cNvSpPr>
          <p:nvPr/>
        </p:nvSpPr>
        <p:spPr>
          <a:xfrm>
            <a:off x="9163877" y="4391958"/>
            <a:ext cx="1870702" cy="45935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50000"/>
              </a:lnSpc>
              <a:spcBef>
                <a:spcPts val="0"/>
              </a:spcBef>
              <a:buClr>
                <a:srgbClr val="046E98"/>
              </a:buClr>
              <a:buSzPct val="100000"/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000000"/>
                </a:solidFill>
                <a:latin typeface="Gotham Book" pitchFamily="50" charset="0"/>
              </a:rPr>
              <a:t>Customize</a:t>
            </a:r>
          </a:p>
        </p:txBody>
      </p:sp>
      <p:sp>
        <p:nvSpPr>
          <p:cNvPr id="12" name="Inhaltsplatzhalter 14">
            <a:extLst>
              <a:ext uri="{FF2B5EF4-FFF2-40B4-BE49-F238E27FC236}">
                <a16:creationId xmlns:a16="http://schemas.microsoft.com/office/drawing/2014/main" id="{59510463-D836-7329-CE09-166E14D555B8}"/>
              </a:ext>
            </a:extLst>
          </p:cNvPr>
          <p:cNvSpPr txBox="1">
            <a:spLocks/>
          </p:cNvSpPr>
          <p:nvPr/>
        </p:nvSpPr>
        <p:spPr>
          <a:xfrm>
            <a:off x="6044924" y="4391958"/>
            <a:ext cx="2453508" cy="45935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50000"/>
              </a:lnSpc>
              <a:spcBef>
                <a:spcPts val="0"/>
              </a:spcBef>
              <a:buClr>
                <a:srgbClr val="046E98"/>
              </a:buClr>
              <a:buSzPct val="100000"/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000000"/>
                </a:solidFill>
                <a:latin typeface="Gotham Book" pitchFamily="50" charset="0"/>
              </a:rPr>
              <a:t>Share &amp; Reuse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E79B0B0-FFD6-584D-6E65-0537A8EA9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117" y="2678446"/>
            <a:ext cx="1501123" cy="1501123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6C1FC9ED-DB27-B237-6123-1C480447DD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567" y="2678446"/>
            <a:ext cx="1501123" cy="1501123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A463978-4010-3AAE-EAAA-25998B523A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15" y="2678446"/>
            <a:ext cx="1501123" cy="1501123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4FCD3A12-9212-3EFA-4FF1-EC04EE96A9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667" y="2678446"/>
            <a:ext cx="1501123" cy="150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12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  <p:bldP spid="9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4C74F945-38E1-4157-B3B8-26D6A8D8E6B0}"/>
              </a:ext>
            </a:extLst>
          </p:cNvPr>
          <p:cNvSpPr/>
          <p:nvPr/>
        </p:nvSpPr>
        <p:spPr>
          <a:xfrm>
            <a:off x="179400" y="180000"/>
            <a:ext cx="11833200" cy="865220"/>
          </a:xfrm>
          <a:prstGeom prst="rect">
            <a:avLst/>
          </a:prstGeom>
          <a:solidFill>
            <a:srgbClr val="046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5C88FF-C361-4EDB-B519-4247ECC5C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203" y="251577"/>
            <a:ext cx="10515600" cy="72135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de-AT" sz="2800" dirty="0">
                <a:solidFill>
                  <a:schemeClr val="bg1"/>
                </a:solidFill>
                <a:latin typeface="Gotham Bold" pitchFamily="50" charset="0"/>
              </a:rPr>
              <a:t>MOTIVATION &amp; GOALS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83720A7-C94F-4B4F-8AB0-7D661DC544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74"/>
          <a:stretch/>
        </p:blipFill>
        <p:spPr>
          <a:xfrm>
            <a:off x="10651958" y="428229"/>
            <a:ext cx="1173839" cy="368057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FBD1660E-5F5B-421C-9A6B-5E7F86485616}"/>
              </a:ext>
            </a:extLst>
          </p:cNvPr>
          <p:cNvSpPr txBox="1"/>
          <p:nvPr/>
        </p:nvSpPr>
        <p:spPr>
          <a:xfrm>
            <a:off x="11549181" y="6467923"/>
            <a:ext cx="4634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base">
              <a:buClr>
                <a:srgbClr val="9C477B"/>
              </a:buClr>
              <a:buSzPct val="100000"/>
            </a:pPr>
            <a:r>
              <a:rPr lang="en-US" sz="1200" b="0" i="0" u="none" strike="noStrike" dirty="0">
                <a:solidFill>
                  <a:srgbClr val="808288"/>
                </a:solidFill>
                <a:effectLst/>
                <a:latin typeface="Gotham Book" pitchFamily="50" charset="0"/>
              </a:rPr>
              <a:t>4</a:t>
            </a:r>
          </a:p>
        </p:txBody>
      </p:sp>
      <p:sp>
        <p:nvSpPr>
          <p:cNvPr id="6" name="Inhaltsplatzhalter 14">
            <a:extLst>
              <a:ext uri="{FF2B5EF4-FFF2-40B4-BE49-F238E27FC236}">
                <a16:creationId xmlns:a16="http://schemas.microsoft.com/office/drawing/2014/main" id="{12599C02-0B2F-BBF1-A182-8616A22470F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508777" y="4375339"/>
            <a:ext cx="1870702" cy="459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46E98"/>
              </a:buClr>
              <a:buSzPct val="100000"/>
              <a:buNone/>
            </a:pPr>
            <a:r>
              <a:rPr lang="en-US" sz="1800" dirty="0">
                <a:solidFill>
                  <a:srgbClr val="000000"/>
                </a:solidFill>
                <a:latin typeface="Gotham Book" pitchFamily="50" charset="0"/>
              </a:rPr>
              <a:t>Parameterize</a:t>
            </a:r>
          </a:p>
        </p:txBody>
      </p:sp>
      <p:sp>
        <p:nvSpPr>
          <p:cNvPr id="8" name="Inhaltsplatzhalter 14">
            <a:extLst>
              <a:ext uri="{FF2B5EF4-FFF2-40B4-BE49-F238E27FC236}">
                <a16:creationId xmlns:a16="http://schemas.microsoft.com/office/drawing/2014/main" id="{5592E109-FA44-20B0-970F-A50AFED2B979}"/>
              </a:ext>
            </a:extLst>
          </p:cNvPr>
          <p:cNvSpPr txBox="1">
            <a:spLocks/>
          </p:cNvSpPr>
          <p:nvPr/>
        </p:nvSpPr>
        <p:spPr>
          <a:xfrm>
            <a:off x="681225" y="4375339"/>
            <a:ext cx="1870702" cy="45935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50000"/>
              </a:lnSpc>
              <a:spcBef>
                <a:spcPts val="0"/>
              </a:spcBef>
              <a:buClr>
                <a:srgbClr val="046E98"/>
              </a:buClr>
              <a:buSzPct val="100000"/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000000"/>
                </a:solidFill>
                <a:latin typeface="Gotham Book" pitchFamily="50" charset="0"/>
              </a:rPr>
              <a:t>Unify</a:t>
            </a:r>
          </a:p>
        </p:txBody>
      </p:sp>
      <p:sp>
        <p:nvSpPr>
          <p:cNvPr id="9" name="Inhaltsplatzhalter 14">
            <a:extLst>
              <a:ext uri="{FF2B5EF4-FFF2-40B4-BE49-F238E27FC236}">
                <a16:creationId xmlns:a16="http://schemas.microsoft.com/office/drawing/2014/main" id="{EAE318B1-36BF-CF76-B15F-F6C3503679F4}"/>
              </a:ext>
            </a:extLst>
          </p:cNvPr>
          <p:cNvSpPr txBox="1">
            <a:spLocks/>
          </p:cNvSpPr>
          <p:nvPr/>
        </p:nvSpPr>
        <p:spPr>
          <a:xfrm>
            <a:off x="9163877" y="4391958"/>
            <a:ext cx="1870702" cy="45935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50000"/>
              </a:lnSpc>
              <a:spcBef>
                <a:spcPts val="0"/>
              </a:spcBef>
              <a:buClr>
                <a:srgbClr val="046E98"/>
              </a:buClr>
              <a:buSzPct val="100000"/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000000"/>
                </a:solidFill>
                <a:latin typeface="Gotham Book" pitchFamily="50" charset="0"/>
              </a:rPr>
              <a:t>Customize</a:t>
            </a:r>
          </a:p>
        </p:txBody>
      </p:sp>
      <p:sp>
        <p:nvSpPr>
          <p:cNvPr id="12" name="Inhaltsplatzhalter 14">
            <a:extLst>
              <a:ext uri="{FF2B5EF4-FFF2-40B4-BE49-F238E27FC236}">
                <a16:creationId xmlns:a16="http://schemas.microsoft.com/office/drawing/2014/main" id="{59510463-D836-7329-CE09-166E14D555B8}"/>
              </a:ext>
            </a:extLst>
          </p:cNvPr>
          <p:cNvSpPr txBox="1">
            <a:spLocks/>
          </p:cNvSpPr>
          <p:nvPr/>
        </p:nvSpPr>
        <p:spPr>
          <a:xfrm>
            <a:off x="6044924" y="4391958"/>
            <a:ext cx="2453508" cy="45935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50000"/>
              </a:lnSpc>
              <a:spcBef>
                <a:spcPts val="0"/>
              </a:spcBef>
              <a:buClr>
                <a:srgbClr val="046E98"/>
              </a:buClr>
              <a:buSzPct val="100000"/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000000"/>
                </a:solidFill>
                <a:latin typeface="Gotham Book" pitchFamily="50" charset="0"/>
              </a:rPr>
              <a:t>Share &amp; Reuse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E79B0B0-FFD6-584D-6E65-0537A8EA9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117" y="2678446"/>
            <a:ext cx="1501123" cy="1501123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6C1FC9ED-DB27-B237-6123-1C480447DD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567" y="2678446"/>
            <a:ext cx="1501123" cy="1501123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A463978-4010-3AAE-EAAA-25998B523A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15" y="2678446"/>
            <a:ext cx="1501123" cy="1501123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4FCD3A12-9212-3EFA-4FF1-EC04EE96A9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667" y="2678446"/>
            <a:ext cx="1501123" cy="1501123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847A76DE-4573-C765-1627-55A1EA15A937}"/>
              </a:ext>
            </a:extLst>
          </p:cNvPr>
          <p:cNvSpPr/>
          <p:nvPr/>
        </p:nvSpPr>
        <p:spPr>
          <a:xfrm>
            <a:off x="3333509" y="2060294"/>
            <a:ext cx="7992476" cy="319461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0801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080D394F-5899-8A15-6290-CB01E6237B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19"/>
          <a:stretch/>
        </p:blipFill>
        <p:spPr>
          <a:xfrm>
            <a:off x="1977646" y="1665717"/>
            <a:ext cx="9261231" cy="3512509"/>
          </a:xfrm>
          <a:prstGeom prst="rect">
            <a:avLst/>
          </a:prstGeom>
        </p:spPr>
      </p:pic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3F43496F-B58F-EA14-A181-D6A87A449248}"/>
              </a:ext>
            </a:extLst>
          </p:cNvPr>
          <p:cNvGrpSpPr/>
          <p:nvPr/>
        </p:nvGrpSpPr>
        <p:grpSpPr>
          <a:xfrm>
            <a:off x="5806440" y="1559169"/>
            <a:ext cx="5611837" cy="2323296"/>
            <a:chOff x="5806440" y="1559169"/>
            <a:chExt cx="5611837" cy="2323296"/>
          </a:xfrm>
          <a:solidFill>
            <a:schemeClr val="bg1"/>
          </a:solidFill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6279B196-9EC1-BC7D-ADAA-D6128288BEE6}"/>
                </a:ext>
              </a:extLst>
            </p:cNvPr>
            <p:cNvSpPr/>
            <p:nvPr/>
          </p:nvSpPr>
          <p:spPr>
            <a:xfrm>
              <a:off x="7115908" y="1559169"/>
              <a:ext cx="4302369" cy="16625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8CFD1C33-39AE-4F8D-270A-B2D65F1279CB}"/>
                </a:ext>
              </a:extLst>
            </p:cNvPr>
            <p:cNvSpPr/>
            <p:nvPr/>
          </p:nvSpPr>
          <p:spPr>
            <a:xfrm>
              <a:off x="6905624" y="3221719"/>
              <a:ext cx="4512653" cy="6607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96E45063-35D6-A62C-F385-C668DC08F9BA}"/>
                </a:ext>
              </a:extLst>
            </p:cNvPr>
            <p:cNvSpPr/>
            <p:nvPr/>
          </p:nvSpPr>
          <p:spPr>
            <a:xfrm>
              <a:off x="5806440" y="2707770"/>
              <a:ext cx="1099185" cy="1026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sp>
        <p:nvSpPr>
          <p:cNvPr id="4" name="Rechteck 3">
            <a:extLst>
              <a:ext uri="{FF2B5EF4-FFF2-40B4-BE49-F238E27FC236}">
                <a16:creationId xmlns:a16="http://schemas.microsoft.com/office/drawing/2014/main" id="{4C74F945-38E1-4157-B3B8-26D6A8D8E6B0}"/>
              </a:ext>
            </a:extLst>
          </p:cNvPr>
          <p:cNvSpPr/>
          <p:nvPr/>
        </p:nvSpPr>
        <p:spPr>
          <a:xfrm>
            <a:off x="179400" y="180000"/>
            <a:ext cx="11833200" cy="865220"/>
          </a:xfrm>
          <a:prstGeom prst="rect">
            <a:avLst/>
          </a:prstGeom>
          <a:solidFill>
            <a:srgbClr val="046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5C88FF-C361-4EDB-B519-4247ECC5C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203" y="251577"/>
            <a:ext cx="10515600" cy="72135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de-AT" sz="2800" dirty="0">
                <a:solidFill>
                  <a:schemeClr val="bg1"/>
                </a:solidFill>
                <a:latin typeface="Gotham Bold" pitchFamily="50" charset="0"/>
              </a:rPr>
              <a:t>SIMILARITIES BETWEEN METHODS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BD1660E-5F5B-421C-9A6B-5E7F86485616}"/>
              </a:ext>
            </a:extLst>
          </p:cNvPr>
          <p:cNvSpPr txBox="1"/>
          <p:nvPr/>
        </p:nvSpPr>
        <p:spPr>
          <a:xfrm>
            <a:off x="11549181" y="6467923"/>
            <a:ext cx="4634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base">
              <a:buClr>
                <a:srgbClr val="9C477B"/>
              </a:buClr>
              <a:buSzPct val="100000"/>
            </a:pPr>
            <a:r>
              <a:rPr lang="en-US" sz="1200" dirty="0">
                <a:solidFill>
                  <a:srgbClr val="808288"/>
                </a:solidFill>
                <a:latin typeface="Gotham Book" pitchFamily="50" charset="0"/>
              </a:rPr>
              <a:t>5</a:t>
            </a:r>
            <a:endParaRPr lang="en-US" sz="1200" b="0" i="0" u="none" strike="noStrike" dirty="0">
              <a:solidFill>
                <a:srgbClr val="808288"/>
              </a:solidFill>
              <a:effectLst/>
              <a:latin typeface="Gotham Book" pitchFamily="50" charset="0"/>
            </a:endParaRPr>
          </a:p>
        </p:txBody>
      </p:sp>
      <p:sp>
        <p:nvSpPr>
          <p:cNvPr id="9" name="Inhaltsplatzhalter 14">
            <a:extLst>
              <a:ext uri="{FF2B5EF4-FFF2-40B4-BE49-F238E27FC236}">
                <a16:creationId xmlns:a16="http://schemas.microsoft.com/office/drawing/2014/main" id="{94CBA9BD-EBA8-7CB4-681E-0F285A04282E}"/>
              </a:ext>
            </a:extLst>
          </p:cNvPr>
          <p:cNvSpPr txBox="1">
            <a:spLocks/>
          </p:cNvSpPr>
          <p:nvPr/>
        </p:nvSpPr>
        <p:spPr>
          <a:xfrm>
            <a:off x="3272129" y="5482098"/>
            <a:ext cx="6672263" cy="316625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50000"/>
              </a:lnSpc>
              <a:spcBef>
                <a:spcPts val="0"/>
              </a:spcBef>
              <a:buClr>
                <a:srgbClr val="046E98"/>
              </a:buClr>
              <a:buSzPct val="100000"/>
              <a:buNone/>
            </a:pPr>
            <a:r>
              <a:rPr lang="en-US" sz="1100" dirty="0">
                <a:solidFill>
                  <a:schemeClr val="bg1">
                    <a:lumMod val="75000"/>
                  </a:schemeClr>
                </a:solidFill>
                <a:latin typeface="Gotham Book" pitchFamily="50" charset="0"/>
              </a:rPr>
              <a:t>https://stackabuse.com/guide-to-multidimensional-scaling-in-python-with-scikit-learn/</a:t>
            </a:r>
          </a:p>
        </p:txBody>
      </p:sp>
      <p:sp>
        <p:nvSpPr>
          <p:cNvPr id="19" name="Inhaltsplatzhalter 14">
            <a:extLst>
              <a:ext uri="{FF2B5EF4-FFF2-40B4-BE49-F238E27FC236}">
                <a16:creationId xmlns:a16="http://schemas.microsoft.com/office/drawing/2014/main" id="{73404E3F-FF10-3662-F245-68E64416965D}"/>
              </a:ext>
            </a:extLst>
          </p:cNvPr>
          <p:cNvSpPr txBox="1">
            <a:spLocks/>
          </p:cNvSpPr>
          <p:nvPr/>
        </p:nvSpPr>
        <p:spPr>
          <a:xfrm>
            <a:off x="430371" y="1679774"/>
            <a:ext cx="4480842" cy="212135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fontAlgn="base">
              <a:lnSpc>
                <a:spcPct val="150000"/>
              </a:lnSpc>
              <a:spcBef>
                <a:spcPts val="0"/>
              </a:spcBef>
              <a:buClr>
                <a:srgbClr val="046E98"/>
              </a:buClr>
              <a:buSzPct val="100000"/>
              <a:buFont typeface="Arial Black" panose="020B0A04020102020204" pitchFamily="34" charset="0"/>
              <a:buChar char="■"/>
            </a:pPr>
            <a:r>
              <a:rPr lang="en-US" sz="1800" dirty="0">
                <a:latin typeface="Gotham Book" pitchFamily="50" charset="0"/>
              </a:rPr>
              <a:t>MDS</a:t>
            </a:r>
          </a:p>
          <a:p>
            <a:pPr marL="285750" indent="-285750" fontAlgn="base">
              <a:lnSpc>
                <a:spcPct val="150000"/>
              </a:lnSpc>
              <a:spcBef>
                <a:spcPts val="0"/>
              </a:spcBef>
              <a:buClr>
                <a:schemeClr val="bg1">
                  <a:lumMod val="85000"/>
                </a:schemeClr>
              </a:buClr>
              <a:buSzPct val="100000"/>
              <a:buFont typeface="Arial Black" panose="020B0A04020102020204" pitchFamily="34" charset="0"/>
              <a:buChar char="■"/>
            </a:pPr>
            <a:r>
              <a:rPr lang="en-US" sz="1800" dirty="0" err="1">
                <a:solidFill>
                  <a:schemeClr val="bg1">
                    <a:lumMod val="85000"/>
                  </a:schemeClr>
                </a:solidFill>
                <a:latin typeface="Gotham Book" pitchFamily="50" charset="0"/>
              </a:rPr>
              <a:t>Isomap</a:t>
            </a:r>
            <a:endParaRPr lang="en-US" sz="1800" dirty="0">
              <a:solidFill>
                <a:schemeClr val="bg1">
                  <a:lumMod val="85000"/>
                </a:schemeClr>
              </a:solidFill>
              <a:latin typeface="Gotham Book" pitchFamily="50" charset="0"/>
            </a:endParaRPr>
          </a:p>
          <a:p>
            <a:pPr marL="285750" indent="-285750" fontAlgn="base">
              <a:lnSpc>
                <a:spcPct val="150000"/>
              </a:lnSpc>
              <a:spcBef>
                <a:spcPts val="0"/>
              </a:spcBef>
              <a:buClr>
                <a:schemeClr val="bg1">
                  <a:lumMod val="85000"/>
                </a:schemeClr>
              </a:buClr>
              <a:buSzPct val="100000"/>
              <a:buFont typeface="Arial Black" panose="020B0A04020102020204" pitchFamily="34" charset="0"/>
              <a:buChar char="■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  <a:latin typeface="Gotham Book" pitchFamily="50" charset="0"/>
              </a:rPr>
              <a:t>t-SNE</a:t>
            </a:r>
          </a:p>
          <a:p>
            <a:pPr marL="285750" indent="-285750" fontAlgn="base">
              <a:lnSpc>
                <a:spcPct val="150000"/>
              </a:lnSpc>
              <a:spcBef>
                <a:spcPts val="0"/>
              </a:spcBef>
              <a:buClr>
                <a:schemeClr val="bg1">
                  <a:lumMod val="85000"/>
                </a:schemeClr>
              </a:buClr>
              <a:buSzPct val="100000"/>
              <a:buFont typeface="Arial Black" panose="020B0A04020102020204" pitchFamily="34" charset="0"/>
              <a:buChar char="■"/>
            </a:pPr>
            <a:r>
              <a:rPr lang="en-US" sz="1800" dirty="0" err="1">
                <a:solidFill>
                  <a:schemeClr val="bg1">
                    <a:lumMod val="85000"/>
                  </a:schemeClr>
                </a:solidFill>
                <a:latin typeface="Gotham Book" pitchFamily="50" charset="0"/>
              </a:rPr>
              <a:t>LargeVis</a:t>
            </a:r>
            <a:endParaRPr lang="en-US" sz="1800" dirty="0">
              <a:solidFill>
                <a:schemeClr val="bg1">
                  <a:lumMod val="85000"/>
                </a:schemeClr>
              </a:solidFill>
              <a:latin typeface="Gotham Book" pitchFamily="50" charset="0"/>
            </a:endParaRPr>
          </a:p>
          <a:p>
            <a:pPr marL="285750" indent="-285750" fontAlgn="base">
              <a:lnSpc>
                <a:spcPct val="150000"/>
              </a:lnSpc>
              <a:spcBef>
                <a:spcPts val="0"/>
              </a:spcBef>
              <a:buClr>
                <a:schemeClr val="bg1">
                  <a:lumMod val="85000"/>
                </a:schemeClr>
              </a:buClr>
              <a:buSzPct val="100000"/>
              <a:buFont typeface="Arial Black" panose="020B0A04020102020204" pitchFamily="34" charset="0"/>
              <a:buChar char="■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  <a:latin typeface="Gotham Book" pitchFamily="50" charset="0"/>
              </a:rPr>
              <a:t>UMAP</a:t>
            </a:r>
          </a:p>
        </p:txBody>
      </p: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B8D936C9-E225-31A6-0EC0-51A2738860C4}"/>
              </a:ext>
            </a:extLst>
          </p:cNvPr>
          <p:cNvGrpSpPr/>
          <p:nvPr/>
        </p:nvGrpSpPr>
        <p:grpSpPr>
          <a:xfrm>
            <a:off x="5708386" y="3886122"/>
            <a:ext cx="5530491" cy="1292103"/>
            <a:chOff x="5708386" y="3886122"/>
            <a:chExt cx="5530491" cy="1292103"/>
          </a:xfrm>
          <a:solidFill>
            <a:schemeClr val="bg1"/>
          </a:solidFill>
        </p:grpSpPr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3676058E-FF57-E4AE-192C-508335BCD28B}"/>
                </a:ext>
              </a:extLst>
            </p:cNvPr>
            <p:cNvSpPr/>
            <p:nvPr/>
          </p:nvSpPr>
          <p:spPr>
            <a:xfrm>
              <a:off x="7376889" y="4111632"/>
              <a:ext cx="3275069" cy="66074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32CE3CCE-A981-0CDA-82E3-9248AC067955}"/>
                </a:ext>
              </a:extLst>
            </p:cNvPr>
            <p:cNvSpPr/>
            <p:nvPr/>
          </p:nvSpPr>
          <p:spPr>
            <a:xfrm>
              <a:off x="6905625" y="4772378"/>
              <a:ext cx="4333252" cy="40584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2F09646D-2681-2D8E-E64B-7A92BC2EDB8D}"/>
                </a:ext>
              </a:extLst>
            </p:cNvPr>
            <p:cNvSpPr/>
            <p:nvPr/>
          </p:nvSpPr>
          <p:spPr>
            <a:xfrm rot="934951">
              <a:off x="5708386" y="3886122"/>
              <a:ext cx="1362044" cy="6607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pic>
        <p:nvPicPr>
          <p:cNvPr id="35" name="Grafik 34" descr="Ein Bild, das Text, Clipart, Gitter enthält.&#10;&#10;Automatisch generierte Beschreibung">
            <a:extLst>
              <a:ext uri="{FF2B5EF4-FFF2-40B4-BE49-F238E27FC236}">
                <a16:creationId xmlns:a16="http://schemas.microsoft.com/office/drawing/2014/main" id="{3320193F-950B-02C2-C8B8-2D56EFF50B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794" y="307480"/>
            <a:ext cx="608814" cy="60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72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4C74F945-38E1-4157-B3B8-26D6A8D8E6B0}"/>
              </a:ext>
            </a:extLst>
          </p:cNvPr>
          <p:cNvSpPr/>
          <p:nvPr/>
        </p:nvSpPr>
        <p:spPr>
          <a:xfrm>
            <a:off x="179400" y="180000"/>
            <a:ext cx="11833200" cy="865220"/>
          </a:xfrm>
          <a:prstGeom prst="rect">
            <a:avLst/>
          </a:prstGeom>
          <a:solidFill>
            <a:srgbClr val="046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5C88FF-C361-4EDB-B519-4247ECC5C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203" y="251577"/>
            <a:ext cx="10515600" cy="72135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de-AT" sz="2800" dirty="0">
                <a:solidFill>
                  <a:schemeClr val="bg1"/>
                </a:solidFill>
                <a:latin typeface="Gotham Bold" pitchFamily="50" charset="0"/>
              </a:rPr>
              <a:t>SIMILARITIES BETWEEN METHODS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BD1660E-5F5B-421C-9A6B-5E7F86485616}"/>
              </a:ext>
            </a:extLst>
          </p:cNvPr>
          <p:cNvSpPr txBox="1"/>
          <p:nvPr/>
        </p:nvSpPr>
        <p:spPr>
          <a:xfrm>
            <a:off x="11549181" y="6467923"/>
            <a:ext cx="4634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base">
              <a:buClr>
                <a:srgbClr val="9C477B"/>
              </a:buClr>
              <a:buSzPct val="100000"/>
            </a:pPr>
            <a:r>
              <a:rPr lang="en-US" sz="1200" dirty="0">
                <a:solidFill>
                  <a:srgbClr val="808288"/>
                </a:solidFill>
                <a:latin typeface="Gotham Book" pitchFamily="50" charset="0"/>
              </a:rPr>
              <a:t>6</a:t>
            </a:r>
            <a:endParaRPr lang="en-US" sz="1200" b="0" i="0" u="none" strike="noStrike" dirty="0">
              <a:solidFill>
                <a:srgbClr val="808288"/>
              </a:solidFill>
              <a:effectLst/>
              <a:latin typeface="Gotham Book" pitchFamily="50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5EF3A55-0264-175A-23F3-EBD7A9D641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809"/>
          <a:stretch/>
        </p:blipFill>
        <p:spPr>
          <a:xfrm>
            <a:off x="3076432" y="3853454"/>
            <a:ext cx="3198685" cy="261446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1AAF79C-9234-B31A-AF47-8C486F4FAC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309"/>
          <a:stretch/>
        </p:blipFill>
        <p:spPr>
          <a:xfrm>
            <a:off x="2952146" y="1166701"/>
            <a:ext cx="6726130" cy="2614469"/>
          </a:xfrm>
          <a:prstGeom prst="rect">
            <a:avLst/>
          </a:prstGeom>
        </p:spPr>
      </p:pic>
      <p:sp>
        <p:nvSpPr>
          <p:cNvPr id="12" name="Inhaltsplatzhalter 14">
            <a:extLst>
              <a:ext uri="{FF2B5EF4-FFF2-40B4-BE49-F238E27FC236}">
                <a16:creationId xmlns:a16="http://schemas.microsoft.com/office/drawing/2014/main" id="{7113A5B1-EBE7-5731-BA4B-7ECC48923EF3}"/>
              </a:ext>
            </a:extLst>
          </p:cNvPr>
          <p:cNvSpPr txBox="1">
            <a:spLocks/>
          </p:cNvSpPr>
          <p:nvPr/>
        </p:nvSpPr>
        <p:spPr>
          <a:xfrm>
            <a:off x="6587049" y="5931666"/>
            <a:ext cx="5238748" cy="463973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14000"/>
              </a:lnSpc>
              <a:spcBef>
                <a:spcPts val="0"/>
              </a:spcBef>
              <a:buClr>
                <a:srgbClr val="046E98"/>
              </a:buClr>
              <a:buSzPct val="100000"/>
              <a:buNone/>
            </a:pPr>
            <a:r>
              <a:rPr lang="en-US" sz="1100" dirty="0">
                <a:solidFill>
                  <a:schemeClr val="bg1">
                    <a:lumMod val="75000"/>
                  </a:schemeClr>
                </a:solidFill>
                <a:latin typeface="Gotham Book" pitchFamily="50" charset="0"/>
              </a:rPr>
              <a:t>Tenenbaum, J. B. (2000). A Global Geometric Framework for Nonlinear Dimensionality Reduction. Science, 290(5500), 2319–2323.</a:t>
            </a:r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551D4534-BBD1-FAE7-5696-E24B66BFDE6F}"/>
              </a:ext>
            </a:extLst>
          </p:cNvPr>
          <p:cNvSpPr txBox="1">
            <a:spLocks/>
          </p:cNvSpPr>
          <p:nvPr/>
        </p:nvSpPr>
        <p:spPr>
          <a:xfrm>
            <a:off x="430371" y="1679774"/>
            <a:ext cx="4480842" cy="212135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fontAlgn="base">
              <a:lnSpc>
                <a:spcPct val="150000"/>
              </a:lnSpc>
              <a:spcBef>
                <a:spcPts val="0"/>
              </a:spcBef>
              <a:buClr>
                <a:schemeClr val="bg1">
                  <a:lumMod val="85000"/>
                </a:schemeClr>
              </a:buClr>
              <a:buSzPct val="100000"/>
              <a:buFont typeface="Arial Black" panose="020B0A04020102020204" pitchFamily="34" charset="0"/>
              <a:buChar char="■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  <a:latin typeface="Gotham Book" pitchFamily="50" charset="0"/>
              </a:rPr>
              <a:t>MDS</a:t>
            </a:r>
          </a:p>
          <a:p>
            <a:pPr marL="285750" indent="-285750" fontAlgn="base">
              <a:lnSpc>
                <a:spcPct val="150000"/>
              </a:lnSpc>
              <a:spcBef>
                <a:spcPts val="0"/>
              </a:spcBef>
              <a:buClr>
                <a:srgbClr val="046E98"/>
              </a:buClr>
              <a:buSzPct val="100000"/>
              <a:buFont typeface="Arial Black" panose="020B0A04020102020204" pitchFamily="34" charset="0"/>
              <a:buChar char="■"/>
            </a:pPr>
            <a:r>
              <a:rPr lang="en-US" sz="1800" dirty="0" err="1">
                <a:latin typeface="Gotham Book" pitchFamily="50" charset="0"/>
              </a:rPr>
              <a:t>Isomap</a:t>
            </a:r>
            <a:endParaRPr lang="en-US" sz="1800" dirty="0">
              <a:latin typeface="Gotham Book" pitchFamily="50" charset="0"/>
            </a:endParaRPr>
          </a:p>
          <a:p>
            <a:pPr marL="285750" indent="-285750" fontAlgn="base">
              <a:lnSpc>
                <a:spcPct val="150000"/>
              </a:lnSpc>
              <a:spcBef>
                <a:spcPts val="0"/>
              </a:spcBef>
              <a:buClr>
                <a:schemeClr val="bg1">
                  <a:lumMod val="85000"/>
                </a:schemeClr>
              </a:buClr>
              <a:buSzPct val="100000"/>
              <a:buFont typeface="Arial Black" panose="020B0A04020102020204" pitchFamily="34" charset="0"/>
              <a:buChar char="■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  <a:latin typeface="Gotham Book" pitchFamily="50" charset="0"/>
              </a:rPr>
              <a:t>t-SNE</a:t>
            </a:r>
          </a:p>
          <a:p>
            <a:pPr marL="285750" indent="-285750" fontAlgn="base">
              <a:lnSpc>
                <a:spcPct val="150000"/>
              </a:lnSpc>
              <a:spcBef>
                <a:spcPts val="0"/>
              </a:spcBef>
              <a:buClr>
                <a:schemeClr val="bg1">
                  <a:lumMod val="85000"/>
                </a:schemeClr>
              </a:buClr>
              <a:buSzPct val="100000"/>
              <a:buFont typeface="Arial Black" panose="020B0A04020102020204" pitchFamily="34" charset="0"/>
              <a:buChar char="■"/>
            </a:pPr>
            <a:r>
              <a:rPr lang="en-US" sz="1800" dirty="0" err="1">
                <a:solidFill>
                  <a:schemeClr val="bg1">
                    <a:lumMod val="85000"/>
                  </a:schemeClr>
                </a:solidFill>
                <a:latin typeface="Gotham Book" pitchFamily="50" charset="0"/>
              </a:rPr>
              <a:t>LargeVis</a:t>
            </a:r>
            <a:endParaRPr lang="en-US" sz="1800" dirty="0">
              <a:solidFill>
                <a:schemeClr val="bg1">
                  <a:lumMod val="85000"/>
                </a:schemeClr>
              </a:solidFill>
              <a:latin typeface="Gotham Book" pitchFamily="50" charset="0"/>
            </a:endParaRPr>
          </a:p>
          <a:p>
            <a:pPr marL="285750" indent="-285750" fontAlgn="base">
              <a:lnSpc>
                <a:spcPct val="150000"/>
              </a:lnSpc>
              <a:spcBef>
                <a:spcPts val="0"/>
              </a:spcBef>
              <a:buClr>
                <a:schemeClr val="bg1">
                  <a:lumMod val="85000"/>
                </a:schemeClr>
              </a:buClr>
              <a:buSzPct val="100000"/>
              <a:buFont typeface="Arial Black" panose="020B0A04020102020204" pitchFamily="34" charset="0"/>
              <a:buChar char="■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  <a:latin typeface="Gotham Book" pitchFamily="50" charset="0"/>
              </a:rPr>
              <a:t>UMAP</a:t>
            </a:r>
          </a:p>
        </p:txBody>
      </p:sp>
      <p:pic>
        <p:nvPicPr>
          <p:cNvPr id="17" name="Grafik 16" descr="Ein Bild, das Text, Clipart, Gitter enthält.&#10;&#10;Automatisch generierte Beschreibung">
            <a:extLst>
              <a:ext uri="{FF2B5EF4-FFF2-40B4-BE49-F238E27FC236}">
                <a16:creationId xmlns:a16="http://schemas.microsoft.com/office/drawing/2014/main" id="{DF4A6199-FE62-374B-F013-C06B69D2FB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794" y="307480"/>
            <a:ext cx="608814" cy="60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373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4C74F945-38E1-4157-B3B8-26D6A8D8E6B0}"/>
              </a:ext>
            </a:extLst>
          </p:cNvPr>
          <p:cNvSpPr/>
          <p:nvPr/>
        </p:nvSpPr>
        <p:spPr>
          <a:xfrm>
            <a:off x="179400" y="180000"/>
            <a:ext cx="11833200" cy="865220"/>
          </a:xfrm>
          <a:prstGeom prst="rect">
            <a:avLst/>
          </a:prstGeom>
          <a:solidFill>
            <a:srgbClr val="046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5C88FF-C361-4EDB-B519-4247ECC5C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203" y="251577"/>
            <a:ext cx="10515600" cy="72135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de-AT" sz="2800" dirty="0">
                <a:solidFill>
                  <a:schemeClr val="bg1"/>
                </a:solidFill>
                <a:latin typeface="Gotham Bold" pitchFamily="50" charset="0"/>
              </a:rPr>
              <a:t>SIMILARITIES BETWEEN METHODS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BD1660E-5F5B-421C-9A6B-5E7F86485616}"/>
              </a:ext>
            </a:extLst>
          </p:cNvPr>
          <p:cNvSpPr txBox="1"/>
          <p:nvPr/>
        </p:nvSpPr>
        <p:spPr>
          <a:xfrm>
            <a:off x="11549181" y="6467923"/>
            <a:ext cx="4634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base">
              <a:buClr>
                <a:srgbClr val="9C477B"/>
              </a:buClr>
              <a:buSzPct val="100000"/>
            </a:pPr>
            <a:r>
              <a:rPr lang="en-US" sz="1200" dirty="0">
                <a:solidFill>
                  <a:srgbClr val="808288"/>
                </a:solidFill>
                <a:latin typeface="Gotham Book" pitchFamily="50" charset="0"/>
              </a:rPr>
              <a:t>7</a:t>
            </a:r>
            <a:endParaRPr lang="en-US" sz="1200" b="0" i="0" u="none" strike="noStrike" dirty="0">
              <a:solidFill>
                <a:srgbClr val="808288"/>
              </a:solidFill>
              <a:effectLst/>
              <a:latin typeface="Gotham Book" pitchFamily="50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20FB964-29CC-1D25-27F2-DA35934F77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1" b="32354"/>
          <a:stretch/>
        </p:blipFill>
        <p:spPr>
          <a:xfrm>
            <a:off x="2009852" y="1985478"/>
            <a:ext cx="5200650" cy="313939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4DF0B14-74B3-F4B5-18C7-2D34ECFACF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69"/>
          <a:stretch/>
        </p:blipFill>
        <p:spPr>
          <a:xfrm>
            <a:off x="6529506" y="2156824"/>
            <a:ext cx="5200650" cy="1748978"/>
          </a:xfrm>
          <a:prstGeom prst="rect">
            <a:avLst/>
          </a:prstGeom>
        </p:spPr>
      </p:pic>
      <p:sp>
        <p:nvSpPr>
          <p:cNvPr id="12" name="Inhaltsplatzhalter 14">
            <a:extLst>
              <a:ext uri="{FF2B5EF4-FFF2-40B4-BE49-F238E27FC236}">
                <a16:creationId xmlns:a16="http://schemas.microsoft.com/office/drawing/2014/main" id="{BD2E4A88-8353-DC5D-1230-DFEBAC6B8114}"/>
              </a:ext>
            </a:extLst>
          </p:cNvPr>
          <p:cNvSpPr txBox="1">
            <a:spLocks/>
          </p:cNvSpPr>
          <p:nvPr/>
        </p:nvSpPr>
        <p:spPr>
          <a:xfrm>
            <a:off x="430371" y="1679774"/>
            <a:ext cx="4480842" cy="212135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fontAlgn="base">
              <a:lnSpc>
                <a:spcPct val="150000"/>
              </a:lnSpc>
              <a:spcBef>
                <a:spcPts val="0"/>
              </a:spcBef>
              <a:buClr>
                <a:schemeClr val="bg1">
                  <a:lumMod val="85000"/>
                </a:schemeClr>
              </a:buClr>
              <a:buSzPct val="100000"/>
              <a:buFont typeface="Arial Black" panose="020B0A04020102020204" pitchFamily="34" charset="0"/>
              <a:buChar char="■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  <a:latin typeface="Gotham Book" pitchFamily="50" charset="0"/>
              </a:rPr>
              <a:t>MDS</a:t>
            </a:r>
          </a:p>
          <a:p>
            <a:pPr marL="285750" indent="-285750" fontAlgn="base">
              <a:lnSpc>
                <a:spcPct val="150000"/>
              </a:lnSpc>
              <a:spcBef>
                <a:spcPts val="0"/>
              </a:spcBef>
              <a:buClr>
                <a:schemeClr val="bg1">
                  <a:lumMod val="85000"/>
                </a:schemeClr>
              </a:buClr>
              <a:buSzPct val="100000"/>
              <a:buFont typeface="Arial Black" panose="020B0A04020102020204" pitchFamily="34" charset="0"/>
              <a:buChar char="■"/>
            </a:pPr>
            <a:r>
              <a:rPr lang="en-US" sz="1800" dirty="0" err="1">
                <a:solidFill>
                  <a:schemeClr val="bg1">
                    <a:lumMod val="85000"/>
                  </a:schemeClr>
                </a:solidFill>
                <a:latin typeface="Gotham Book" pitchFamily="50" charset="0"/>
              </a:rPr>
              <a:t>Isomap</a:t>
            </a:r>
            <a:endParaRPr lang="en-US" sz="1800" dirty="0">
              <a:solidFill>
                <a:schemeClr val="bg1">
                  <a:lumMod val="85000"/>
                </a:schemeClr>
              </a:solidFill>
              <a:latin typeface="Gotham Book" pitchFamily="50" charset="0"/>
            </a:endParaRPr>
          </a:p>
          <a:p>
            <a:pPr marL="285750" indent="-285750" fontAlgn="base">
              <a:lnSpc>
                <a:spcPct val="150000"/>
              </a:lnSpc>
              <a:spcBef>
                <a:spcPts val="0"/>
              </a:spcBef>
              <a:buClr>
                <a:srgbClr val="046E98"/>
              </a:buClr>
              <a:buSzPct val="100000"/>
              <a:buFont typeface="Arial Black" panose="020B0A04020102020204" pitchFamily="34" charset="0"/>
              <a:buChar char="■"/>
            </a:pPr>
            <a:r>
              <a:rPr lang="en-US" sz="1800" dirty="0">
                <a:latin typeface="Gotham Book" pitchFamily="50" charset="0"/>
              </a:rPr>
              <a:t>t-SNE</a:t>
            </a:r>
          </a:p>
          <a:p>
            <a:pPr marL="285750" indent="-285750" fontAlgn="base">
              <a:lnSpc>
                <a:spcPct val="150000"/>
              </a:lnSpc>
              <a:spcBef>
                <a:spcPts val="0"/>
              </a:spcBef>
              <a:buClr>
                <a:schemeClr val="bg1">
                  <a:lumMod val="85000"/>
                </a:schemeClr>
              </a:buClr>
              <a:buSzPct val="100000"/>
              <a:buFont typeface="Arial Black" panose="020B0A04020102020204" pitchFamily="34" charset="0"/>
              <a:buChar char="■"/>
            </a:pPr>
            <a:r>
              <a:rPr lang="en-US" sz="1800" dirty="0" err="1">
                <a:solidFill>
                  <a:schemeClr val="bg1">
                    <a:lumMod val="85000"/>
                  </a:schemeClr>
                </a:solidFill>
                <a:latin typeface="Gotham Book" pitchFamily="50" charset="0"/>
              </a:rPr>
              <a:t>LargeVis</a:t>
            </a:r>
            <a:endParaRPr lang="en-US" sz="1800" dirty="0">
              <a:solidFill>
                <a:schemeClr val="bg1">
                  <a:lumMod val="85000"/>
                </a:schemeClr>
              </a:solidFill>
              <a:latin typeface="Gotham Book" pitchFamily="50" charset="0"/>
            </a:endParaRPr>
          </a:p>
          <a:p>
            <a:pPr marL="285750" indent="-285750" fontAlgn="base">
              <a:lnSpc>
                <a:spcPct val="150000"/>
              </a:lnSpc>
              <a:spcBef>
                <a:spcPts val="0"/>
              </a:spcBef>
              <a:buClr>
                <a:schemeClr val="bg1">
                  <a:lumMod val="85000"/>
                </a:schemeClr>
              </a:buClr>
              <a:buSzPct val="100000"/>
              <a:buFont typeface="Arial Black" panose="020B0A04020102020204" pitchFamily="34" charset="0"/>
              <a:buChar char="■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  <a:latin typeface="Gotham Book" pitchFamily="50" charset="0"/>
              </a:rPr>
              <a:t>UMAP</a:t>
            </a:r>
          </a:p>
        </p:txBody>
      </p:sp>
      <p:sp>
        <p:nvSpPr>
          <p:cNvPr id="9" name="Inhaltsplatzhalter 14">
            <a:extLst>
              <a:ext uri="{FF2B5EF4-FFF2-40B4-BE49-F238E27FC236}">
                <a16:creationId xmlns:a16="http://schemas.microsoft.com/office/drawing/2014/main" id="{94CBA9BD-EBA8-7CB4-681E-0F285A04282E}"/>
              </a:ext>
            </a:extLst>
          </p:cNvPr>
          <p:cNvSpPr txBox="1">
            <a:spLocks/>
          </p:cNvSpPr>
          <p:nvPr/>
        </p:nvSpPr>
        <p:spPr>
          <a:xfrm>
            <a:off x="6939009" y="4627639"/>
            <a:ext cx="3893924" cy="463973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14000"/>
              </a:lnSpc>
              <a:spcBef>
                <a:spcPts val="0"/>
              </a:spcBef>
              <a:buClr>
                <a:srgbClr val="046E98"/>
              </a:buClr>
              <a:buSzPct val="100000"/>
              <a:buNone/>
            </a:pPr>
            <a:r>
              <a:rPr lang="en-US" sz="1100" dirty="0">
                <a:solidFill>
                  <a:schemeClr val="bg1">
                    <a:lumMod val="75000"/>
                  </a:schemeClr>
                </a:solidFill>
                <a:latin typeface="Gotham Book" pitchFamily="50" charset="0"/>
              </a:rPr>
              <a:t>https://towardsdatascience.com/t-sne-clearly-explained-d84c537f53a</a:t>
            </a:r>
          </a:p>
        </p:txBody>
      </p:sp>
      <p:pic>
        <p:nvPicPr>
          <p:cNvPr id="13" name="Grafik 12" descr="Ein Bild, das Text, Clipart, Gitter enthält.&#10;&#10;Automatisch generierte Beschreibung">
            <a:extLst>
              <a:ext uri="{FF2B5EF4-FFF2-40B4-BE49-F238E27FC236}">
                <a16:creationId xmlns:a16="http://schemas.microsoft.com/office/drawing/2014/main" id="{5B552049-7839-1615-5744-83F4F89B73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794" y="307480"/>
            <a:ext cx="608814" cy="60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6302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4016</Words>
  <Application>Microsoft Office PowerPoint</Application>
  <PresentationFormat>Breitbild</PresentationFormat>
  <Paragraphs>299</Paragraphs>
  <Slides>26</Slides>
  <Notes>25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4" baseType="lpstr">
      <vt:lpstr>Gotham Book</vt:lpstr>
      <vt:lpstr>Arial Black</vt:lpstr>
      <vt:lpstr>Calibri Light</vt:lpstr>
      <vt:lpstr>Gotham Bold</vt:lpstr>
      <vt:lpstr>Arial</vt:lpstr>
      <vt:lpstr>Calibri</vt:lpstr>
      <vt:lpstr>Source Sans Pro</vt:lpstr>
      <vt:lpstr>Office</vt:lpstr>
      <vt:lpstr>PowerPoint-Präsentation</vt:lpstr>
      <vt:lpstr> A FRAMEWORK FOR PARAMETRIC DIMENSIONALITY REDUCTION</vt:lpstr>
      <vt:lpstr>TEAM</vt:lpstr>
      <vt:lpstr>PowerPoint-Präsentation</vt:lpstr>
      <vt:lpstr>MOTIVATION &amp; GOALS</vt:lpstr>
      <vt:lpstr>MOTIVATION &amp; GOALS</vt:lpstr>
      <vt:lpstr>SIMILARITIES BETWEEN METHODS</vt:lpstr>
      <vt:lpstr>SIMILARITIES BETWEEN METHODS</vt:lpstr>
      <vt:lpstr>SIMILARITIES BETWEEN METHODS</vt:lpstr>
      <vt:lpstr>SIMILARITIES BETWEEN METHODS</vt:lpstr>
      <vt:lpstr>SIMILARITIES BETWEEN METHODS</vt:lpstr>
      <vt:lpstr>PowerPoint-Präsentation</vt:lpstr>
      <vt:lpstr>MOTIVATION &amp; GOALS</vt:lpstr>
      <vt:lpstr>PARAMETRIC EMBEDDINGS</vt:lpstr>
      <vt:lpstr>PARAMETRIC EMBEDDINGS</vt:lpstr>
      <vt:lpstr>MOTIVATION &amp; GOALS</vt:lpstr>
      <vt:lpstr>PowerPoint-Präsentation</vt:lpstr>
      <vt:lpstr>PowerPoint-Präsentation</vt:lpstr>
      <vt:lpstr>PowerPoint-Präsentation</vt:lpstr>
      <vt:lpstr>MOTIVATION &amp; GOALS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Hinterreiter, Andreas</dc:creator>
  <cp:lastModifiedBy>Andreas Hinterreiter</cp:lastModifiedBy>
  <cp:revision>135</cp:revision>
  <dcterms:created xsi:type="dcterms:W3CDTF">2020-09-13T09:25:12Z</dcterms:created>
  <dcterms:modified xsi:type="dcterms:W3CDTF">2023-06-15T11:28:42Z</dcterms:modified>
</cp:coreProperties>
</file>