
<file path=[Content_Types].xml><?xml version="1.0" encoding="utf-8"?>
<Types xmlns="http://schemas.openxmlformats.org/package/2006/content-types">
  <Default Extension="png" ContentType="image/png"/>
  <Default Extension="webm" ContentType="video/webm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Raleway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449" autoAdjust="0"/>
  </p:normalViewPr>
  <p:slideViewPr>
    <p:cSldViewPr snapToGrid="0">
      <p:cViewPr varScale="1">
        <p:scale>
          <a:sx n="117" d="100"/>
          <a:sy n="117" d="100"/>
        </p:scale>
        <p:origin x="143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Paper:</a:t>
            </a:r>
            <a:r>
              <a:rPr lang="en-US" baseline="0" dirty="0" smtClean="0"/>
              <a:t> https://caleydo.org/publications/2019_eurova_tourdino/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Demo: tourdino.caleydoapp.org/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1a59f499a_3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1a59f499a_3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Wie the task &amp; hypothesis at hand, we </a:t>
            </a:r>
            <a:r>
              <a:rPr lang="en" b="1" dirty="0"/>
              <a:t>select the appropriate tests based on the date types</a:t>
            </a:r>
            <a:endParaRPr b="1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Attribute comparison: compares </a:t>
            </a:r>
            <a:r>
              <a:rPr lang="en" b="1" dirty="0"/>
              <a:t>arbitrary columns</a:t>
            </a:r>
            <a:r>
              <a:rPr lang="en" dirty="0"/>
              <a:t> → also numerical/categorical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Item comparison: compare values of the same column → only values of the same type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Non parametric tests</a:t>
            </a:r>
            <a:r>
              <a:rPr lang="en" dirty="0"/>
              <a:t> for the comparison of numerical values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Comparing Numerical attributes: Spearman &amp; Scatter plot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a categorical attribute is compared with a numerical attribute we use a KS-Test, to test if the values of each category are uniformly distributed.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The line charts shows the deviation of the numerical values from uniform distribution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Chi² Test for independence to compare categorical attributes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How the patients are categorized by the two attributes is shown with parallel sets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Categorical sets are compared with Chi2 Test for homogeneity,</a:t>
            </a:r>
            <a:endParaRPr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Category distributions in the sets are shown with Rel. freq. Histogram to handle different set sizes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Numerical sets are compared with the wilcoxon rank-sum test / mann-whitney test, and we use box plots to depict the sets and show their differences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b49b1d63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b49b1d63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back to our analysis session, we integrated Tourdino by adding a button to the toolbar on the right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1a59f499a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1a59f499a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TourDino with toolbar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is already compared against all other attributes, add two more for demonstration purposes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b49b1d6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b49b1d63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Sections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b49b1d6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b49b1d63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 switch to the row comparison task, were the rows are compared by selection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b49b1d63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b49b1d63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detail visualization we see two box plots, one for the patients with skin tumor and one for all patients.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the visualization and the significance matrix, we can confirm that three of the 4 tumor types that are highlighted on the left are in fact different from the whole dataset.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b49b1d63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b49b1d63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a closer look on the thymoma tumor type, we can see that there are only 9 patients, which explains the non-significant result.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1a59f499a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1a59f499a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try this demo </a:t>
            </a:r>
            <a:r>
              <a:rPr lang="en" dirty="0" smtClean="0"/>
              <a:t>at: </a:t>
            </a:r>
            <a:r>
              <a:rPr lang="en-US" dirty="0" smtClean="0"/>
              <a:t>tourdino.caleydoapp.org/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 implemented tourdino using typescript, the visualizations are created with d3 and the statistics calculated in seperate threads using web workers (keeping the UI respsonsive)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TourDino library contains all these statistics and visualizations and can return appropriate tests for a given combination of data types.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Integration into Ordino contains the input fields, the generation of the matrix and embeds the visualization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b49b1d63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b49b1d63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1a59f499a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1a59f499a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a07da781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a07da781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an </a:t>
            </a:r>
            <a:r>
              <a:rPr lang="en" b="1"/>
              <a:t>exploratory analysis</a:t>
            </a:r>
            <a:r>
              <a:rPr lang="en"/>
              <a:t> of tabular cancer data.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Ordino</a:t>
            </a:r>
            <a:r>
              <a:rPr lang="en"/>
              <a:t>, </a:t>
            </a:r>
            <a:r>
              <a:rPr lang="en" b="1"/>
              <a:t>TCGA</a:t>
            </a:r>
            <a:r>
              <a:rPr lang="en"/>
              <a:t> Dataset → cancer + patient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lists ~</a:t>
            </a:r>
            <a:r>
              <a:rPr lang="en" b="1"/>
              <a:t>800</a:t>
            </a:r>
            <a:r>
              <a:rPr lang="en"/>
              <a:t> patients, attributes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explore this data, we want to find some </a:t>
            </a:r>
            <a:r>
              <a:rPr lang="en" b="1"/>
              <a:t>visual patterns</a:t>
            </a:r>
            <a:r>
              <a:rPr lang="en"/>
              <a:t> like -&gt; 1) very general &amp; 2) more specific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a07da781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1a07da781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by Height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into </a:t>
            </a:r>
            <a:r>
              <a:rPr lang="en" b="1"/>
              <a:t>“table lens”-like</a:t>
            </a:r>
            <a:r>
              <a:rPr lang="en"/>
              <a:t> overview mode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1a07da781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1a07da781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Relationship: yes/no/maybe?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1a07da781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1a07da781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 by “days to death”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by tumor type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a07da781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a07da781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are less aggressive → good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lead to a rapid death → bad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49b1d63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b49b1d63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Confirmatory analysis </a:t>
            </a:r>
            <a:r>
              <a:rPr lang="en" b="1"/>
              <a:t>separately</a:t>
            </a:r>
            <a:r>
              <a:rPr lang="en"/>
              <a:t>, e.g. in 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Embedded</a:t>
            </a:r>
            <a:r>
              <a:rPr lang="en"/>
              <a:t> in the visualization, like SmartExplore (differences of groups of meals to dataset as heatmap, chooses test automatically), lacks information on statistical test/explanatory visualization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Support View</a:t>
            </a:r>
            <a:r>
              <a:rPr lang="en"/>
              <a:t> like the guided exploration stratomex (find similarities with a query wizard) more detailed results, only visible data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a59f499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a59f499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give users something to test their hypothesis and verify their visual findings.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Correlations between numerical attributes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Similarities between categorical attributes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Impact of categories on numerical values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make it so that it supports users who are not experts in statistics,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Selecting the test depends on the type and the distribution of the selected data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1a59f499a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1a59f499a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Sets of patients → similar because </a:t>
            </a:r>
            <a:r>
              <a:rPr lang="en" b="1"/>
              <a:t>same dataset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→ compare patient sets: hypothesis is that they are similar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Attributes → different -&gt; describe </a:t>
            </a:r>
            <a:r>
              <a:rPr lang="en" b="1"/>
              <a:t>distinct characteristics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→ compare attributes: hypothesis is that they are different or independent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 tests, determine probability, </a:t>
            </a:r>
            <a:r>
              <a:rPr lang="en" b="1"/>
              <a:t>p-value</a:t>
            </a:r>
            <a:r>
              <a:rPr lang="en"/>
              <a:t> that the hypothesis is true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/>
        </p:nvSpPr>
        <p:spPr>
          <a:xfrm>
            <a:off x="0" y="4973175"/>
            <a:ext cx="44295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Klaus Eckelt - Johannes Kepler University Linz, Austria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974336"/>
            <a:ext cx="548700" cy="1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3.webm"/><Relationship Id="rId1" Type="http://schemas.microsoft.com/office/2007/relationships/media" Target="../media/media3.webm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4.webm"/><Relationship Id="rId1" Type="http://schemas.microsoft.com/office/2007/relationships/media" Target="../media/media4.webm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tourdino.caleydoapp.org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datavisyn/tdp_core/" TargetMode="External"/><Relationship Id="rId5" Type="http://schemas.openxmlformats.org/officeDocument/2006/relationships/hyperlink" Target="https://github.com/Caleydo/TourDino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2.webm"/><Relationship Id="rId1" Type="http://schemas.microsoft.com/office/2007/relationships/media" Target="../media/media2.webm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ratomex.caleydo.org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smartexplore.dbvis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-project.org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04101"/>
            <a:ext cx="55380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Raleway"/>
                <a:ea typeface="Raleway"/>
                <a:cs typeface="Raleway"/>
                <a:sym typeface="Raleway"/>
              </a:rPr>
              <a:t>TourDino</a:t>
            </a:r>
            <a:endParaRPr sz="4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Raleway"/>
                <a:ea typeface="Raleway"/>
                <a:cs typeface="Raleway"/>
                <a:sym typeface="Raleway"/>
              </a:rPr>
              <a:t>A Support View for Confirming</a:t>
            </a:r>
            <a:endParaRPr sz="3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Raleway"/>
                <a:ea typeface="Raleway"/>
                <a:cs typeface="Raleway"/>
                <a:sym typeface="Raleway"/>
              </a:rPr>
              <a:t>Patterns in Tabular Data</a:t>
            </a:r>
            <a:endParaRPr sz="3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925" y="2242825"/>
            <a:ext cx="54201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Klaus Eckelt, Patrick Adelberger, Thomas Zichner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Andreas Wernitznig, Marc Streit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189" y="2319020"/>
            <a:ext cx="2142607" cy="274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98277" y="3213350"/>
            <a:ext cx="2258548" cy="947170"/>
            <a:chOff x="98277" y="3365750"/>
            <a:chExt cx="2258548" cy="947170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563" y="3465576"/>
              <a:ext cx="201168" cy="201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8277" y="4114800"/>
              <a:ext cx="237744" cy="198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284" y="3803358"/>
              <a:ext cx="237744" cy="166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360325" y="3365750"/>
              <a:ext cx="19965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tourguide.caleydo.org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klaus.eckelt@jku.at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klaus_lml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6850" y="159451"/>
            <a:ext cx="7290299" cy="508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311699" y="1157100"/>
            <a:ext cx="8771785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Attribute Comparison			Item Comparison</a:t>
            </a:r>
            <a:endParaRPr sz="1200" dirty="0"/>
          </a:p>
        </p:txBody>
      </p:sp>
      <p:sp>
        <p:nvSpPr>
          <p:cNvPr id="279" name="Google Shape;279;p22"/>
          <p:cNvSpPr/>
          <p:nvPr/>
        </p:nvSpPr>
        <p:spPr>
          <a:xfrm>
            <a:off x="5485734" y="4350975"/>
            <a:ext cx="88200" cy="56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5573925" y="4465875"/>
            <a:ext cx="88200" cy="45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5814525" y="4630350"/>
            <a:ext cx="88200" cy="2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5902722" y="4545800"/>
            <a:ext cx="88200" cy="37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"/>
          <p:cNvSpPr/>
          <p:nvPr/>
        </p:nvSpPr>
        <p:spPr>
          <a:xfrm>
            <a:off x="6143327" y="4545800"/>
            <a:ext cx="88200" cy="3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2"/>
          <p:cNvSpPr/>
          <p:nvPr/>
        </p:nvSpPr>
        <p:spPr>
          <a:xfrm>
            <a:off x="6231525" y="4466025"/>
            <a:ext cx="88200" cy="45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"/>
          <p:cNvSpPr/>
          <p:nvPr/>
        </p:nvSpPr>
        <p:spPr>
          <a:xfrm>
            <a:off x="1624025" y="4224550"/>
            <a:ext cx="987650" cy="520400"/>
          </a:xfrm>
          <a:custGeom>
            <a:avLst/>
            <a:gdLst/>
            <a:ahLst/>
            <a:cxnLst/>
            <a:rect l="l" t="t" r="r" b="b"/>
            <a:pathLst>
              <a:path w="39506" h="20816" extrusionOk="0">
                <a:moveTo>
                  <a:pt x="0" y="13815"/>
                </a:moveTo>
                <a:lnTo>
                  <a:pt x="7976" y="0"/>
                </a:lnTo>
                <a:lnTo>
                  <a:pt x="11844" y="6700"/>
                </a:lnTo>
                <a:lnTo>
                  <a:pt x="13580" y="3693"/>
                </a:lnTo>
                <a:lnTo>
                  <a:pt x="19382" y="13743"/>
                </a:lnTo>
                <a:lnTo>
                  <a:pt x="22443" y="10683"/>
                </a:lnTo>
                <a:lnTo>
                  <a:pt x="32576" y="20816"/>
                </a:lnTo>
                <a:lnTo>
                  <a:pt x="34005" y="19388"/>
                </a:lnTo>
                <a:lnTo>
                  <a:pt x="39506" y="13888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Tests &amp; Visualizations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288" name="Google Shape;288;p22"/>
          <p:cNvCxnSpPr/>
          <p:nvPr/>
        </p:nvCxnSpPr>
        <p:spPr>
          <a:xfrm rot="10800000">
            <a:off x="3542664" y="1939658"/>
            <a:ext cx="0" cy="31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22"/>
          <p:cNvCxnSpPr/>
          <p:nvPr/>
        </p:nvCxnSpPr>
        <p:spPr>
          <a:xfrm rot="10800000">
            <a:off x="2145448" y="1939658"/>
            <a:ext cx="0" cy="31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22"/>
          <p:cNvCxnSpPr/>
          <p:nvPr/>
        </p:nvCxnSpPr>
        <p:spPr>
          <a:xfrm rot="10800000">
            <a:off x="665215" y="1538558"/>
            <a:ext cx="0" cy="7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22"/>
          <p:cNvCxnSpPr/>
          <p:nvPr/>
        </p:nvCxnSpPr>
        <p:spPr>
          <a:xfrm rot="10800000">
            <a:off x="681407" y="1953426"/>
            <a:ext cx="2875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22"/>
          <p:cNvCxnSpPr/>
          <p:nvPr/>
        </p:nvCxnSpPr>
        <p:spPr>
          <a:xfrm rot="10800000">
            <a:off x="7527189" y="1922658"/>
            <a:ext cx="0" cy="318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22"/>
          <p:cNvCxnSpPr/>
          <p:nvPr/>
        </p:nvCxnSpPr>
        <p:spPr>
          <a:xfrm rot="10800000">
            <a:off x="5651355" y="1521558"/>
            <a:ext cx="0" cy="7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2"/>
          <p:cNvCxnSpPr/>
          <p:nvPr/>
        </p:nvCxnSpPr>
        <p:spPr>
          <a:xfrm rot="10800000">
            <a:off x="5656075" y="1936425"/>
            <a:ext cx="1883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22"/>
          <p:cNvCxnSpPr/>
          <p:nvPr/>
        </p:nvCxnSpPr>
        <p:spPr>
          <a:xfrm rot="10800000">
            <a:off x="665225" y="2718922"/>
            <a:ext cx="0" cy="55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22"/>
          <p:cNvCxnSpPr/>
          <p:nvPr/>
        </p:nvCxnSpPr>
        <p:spPr>
          <a:xfrm rot="10800000">
            <a:off x="2145450" y="2718922"/>
            <a:ext cx="0" cy="55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2"/>
          <p:cNvCxnSpPr/>
          <p:nvPr/>
        </p:nvCxnSpPr>
        <p:spPr>
          <a:xfrm rot="10800000">
            <a:off x="3542675" y="2718922"/>
            <a:ext cx="0" cy="55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2"/>
          <p:cNvCxnSpPr/>
          <p:nvPr/>
        </p:nvCxnSpPr>
        <p:spPr>
          <a:xfrm rot="10800000">
            <a:off x="5651350" y="2718922"/>
            <a:ext cx="0" cy="55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22"/>
          <p:cNvCxnSpPr/>
          <p:nvPr/>
        </p:nvCxnSpPr>
        <p:spPr>
          <a:xfrm rot="10800000">
            <a:off x="7527200" y="2738252"/>
            <a:ext cx="0" cy="55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22"/>
          <p:cNvCxnSpPr/>
          <p:nvPr/>
        </p:nvCxnSpPr>
        <p:spPr>
          <a:xfrm rot="10800000">
            <a:off x="665225" y="3788437"/>
            <a:ext cx="0" cy="2973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22"/>
          <p:cNvCxnSpPr/>
          <p:nvPr/>
        </p:nvCxnSpPr>
        <p:spPr>
          <a:xfrm rot="10800000">
            <a:off x="2145450" y="3788437"/>
            <a:ext cx="0" cy="2973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22"/>
          <p:cNvCxnSpPr/>
          <p:nvPr/>
        </p:nvCxnSpPr>
        <p:spPr>
          <a:xfrm rot="10800000">
            <a:off x="3542675" y="3788437"/>
            <a:ext cx="0" cy="29739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22"/>
          <p:cNvCxnSpPr/>
          <p:nvPr/>
        </p:nvCxnSpPr>
        <p:spPr>
          <a:xfrm rot="10800000">
            <a:off x="5651350" y="3788533"/>
            <a:ext cx="0" cy="297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Google Shape;304;p22"/>
          <p:cNvCxnSpPr/>
          <p:nvPr/>
        </p:nvCxnSpPr>
        <p:spPr>
          <a:xfrm rot="10800000">
            <a:off x="7527200" y="3798919"/>
            <a:ext cx="0" cy="297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Google Shape;305;p22"/>
          <p:cNvCxnSpPr/>
          <p:nvPr/>
        </p:nvCxnSpPr>
        <p:spPr>
          <a:xfrm>
            <a:off x="292066" y="4201460"/>
            <a:ext cx="900" cy="71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278531" y="4921475"/>
            <a:ext cx="962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7" name="Google Shape;307;p22"/>
          <p:cNvSpPr/>
          <p:nvPr/>
        </p:nvSpPr>
        <p:spPr>
          <a:xfrm>
            <a:off x="368474" y="4826505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594421" y="4407440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2"/>
          <p:cNvSpPr/>
          <p:nvPr/>
        </p:nvSpPr>
        <p:spPr>
          <a:xfrm>
            <a:off x="821282" y="4388269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"/>
          <p:cNvSpPr/>
          <p:nvPr/>
        </p:nvSpPr>
        <p:spPr>
          <a:xfrm>
            <a:off x="876296" y="4531862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1003547" y="4363306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2"/>
          <p:cNvSpPr/>
          <p:nvPr/>
        </p:nvSpPr>
        <p:spPr>
          <a:xfrm>
            <a:off x="713068" y="4483110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630855" y="4620419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>
            <a:off x="529390" y="4547884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515045" y="4671712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398899" y="4704668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480856" y="4792935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789338" y="4620412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2"/>
          <p:cNvSpPr/>
          <p:nvPr/>
        </p:nvSpPr>
        <p:spPr>
          <a:xfrm>
            <a:off x="941744" y="4447519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"/>
          <p:cNvSpPr/>
          <p:nvPr/>
        </p:nvSpPr>
        <p:spPr>
          <a:xfrm>
            <a:off x="1142764" y="4397543"/>
            <a:ext cx="55163" cy="59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1" name="Google Shape;321;p22"/>
          <p:cNvCxnSpPr/>
          <p:nvPr/>
        </p:nvCxnSpPr>
        <p:spPr>
          <a:xfrm>
            <a:off x="1619833" y="4201500"/>
            <a:ext cx="900" cy="716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22"/>
          <p:cNvCxnSpPr/>
          <p:nvPr/>
        </p:nvCxnSpPr>
        <p:spPr>
          <a:xfrm>
            <a:off x="1615792" y="4568871"/>
            <a:ext cx="1059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3" name="Google Shape;323;p22"/>
          <p:cNvGrpSpPr/>
          <p:nvPr/>
        </p:nvGrpSpPr>
        <p:grpSpPr>
          <a:xfrm>
            <a:off x="3102323" y="4221275"/>
            <a:ext cx="863350" cy="695200"/>
            <a:chOff x="3130010" y="4201450"/>
            <a:chExt cx="863350" cy="695200"/>
          </a:xfrm>
        </p:grpSpPr>
        <p:cxnSp>
          <p:nvCxnSpPr>
            <p:cNvPr id="324" name="Google Shape;324;p22"/>
            <p:cNvCxnSpPr>
              <a:stCxn id="325" idx="1"/>
              <a:endCxn id="326" idx="1"/>
            </p:cNvCxnSpPr>
            <p:nvPr/>
          </p:nvCxnSpPr>
          <p:spPr>
            <a:xfrm>
              <a:off x="3130010" y="4244450"/>
              <a:ext cx="0" cy="60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6" name="Google Shape;326;p22"/>
            <p:cNvSpPr/>
            <p:nvPr/>
          </p:nvSpPr>
          <p:spPr>
            <a:xfrm>
              <a:off x="3130010" y="4811450"/>
              <a:ext cx="861000" cy="85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130010" y="4201850"/>
              <a:ext cx="405000" cy="85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3588360" y="4201450"/>
              <a:ext cx="405000" cy="85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8" name="Google Shape;328;p22"/>
            <p:cNvCxnSpPr>
              <a:stCxn id="327" idx="3"/>
              <a:endCxn id="326" idx="3"/>
            </p:cNvCxnSpPr>
            <p:nvPr/>
          </p:nvCxnSpPr>
          <p:spPr>
            <a:xfrm flipH="1">
              <a:off x="3990960" y="4244050"/>
              <a:ext cx="2400" cy="60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2"/>
            <p:cNvCxnSpPr>
              <a:stCxn id="327" idx="1"/>
              <a:endCxn id="326" idx="0"/>
            </p:cNvCxnSpPr>
            <p:nvPr/>
          </p:nvCxnSpPr>
          <p:spPr>
            <a:xfrm flipH="1">
              <a:off x="3560460" y="4244050"/>
              <a:ext cx="27900" cy="5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2"/>
            <p:cNvCxnSpPr>
              <a:stCxn id="325" idx="3"/>
              <a:endCxn id="326" idx="0"/>
            </p:cNvCxnSpPr>
            <p:nvPr/>
          </p:nvCxnSpPr>
          <p:spPr>
            <a:xfrm>
              <a:off x="3535010" y="4244450"/>
              <a:ext cx="25500" cy="56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1" name="Google Shape;331;p22"/>
          <p:cNvGrpSpPr/>
          <p:nvPr/>
        </p:nvGrpSpPr>
        <p:grpSpPr>
          <a:xfrm>
            <a:off x="5373067" y="4199575"/>
            <a:ext cx="1059161" cy="720047"/>
            <a:chOff x="2519245" y="1253475"/>
            <a:chExt cx="1969800" cy="1243175"/>
          </a:xfrm>
        </p:grpSpPr>
        <p:cxnSp>
          <p:nvCxnSpPr>
            <p:cNvPr id="332" name="Google Shape;332;p22"/>
            <p:cNvCxnSpPr/>
            <p:nvPr/>
          </p:nvCxnSpPr>
          <p:spPr>
            <a:xfrm>
              <a:off x="2532525" y="1253475"/>
              <a:ext cx="1800" cy="1236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2"/>
            <p:cNvCxnSpPr/>
            <p:nvPr/>
          </p:nvCxnSpPr>
          <p:spPr>
            <a:xfrm>
              <a:off x="2519245" y="2496650"/>
              <a:ext cx="19698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4" name="Google Shape;334;p22"/>
          <p:cNvGrpSpPr/>
          <p:nvPr/>
        </p:nvGrpSpPr>
        <p:grpSpPr>
          <a:xfrm>
            <a:off x="7407500" y="4224433"/>
            <a:ext cx="166500" cy="631932"/>
            <a:chOff x="6801950" y="4201500"/>
            <a:chExt cx="166500" cy="653700"/>
          </a:xfrm>
        </p:grpSpPr>
        <p:cxnSp>
          <p:nvCxnSpPr>
            <p:cNvPr id="335" name="Google Shape;335;p22"/>
            <p:cNvCxnSpPr/>
            <p:nvPr/>
          </p:nvCxnSpPr>
          <p:spPr>
            <a:xfrm>
              <a:off x="6885200" y="4201500"/>
              <a:ext cx="0" cy="65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6" name="Google Shape;336;p22"/>
            <p:cNvSpPr/>
            <p:nvPr/>
          </p:nvSpPr>
          <p:spPr>
            <a:xfrm>
              <a:off x="6801950" y="4311648"/>
              <a:ext cx="166500" cy="4230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7" name="Google Shape;337;p22"/>
            <p:cNvCxnSpPr>
              <a:stCxn id="336" idx="1"/>
              <a:endCxn id="336" idx="3"/>
            </p:cNvCxnSpPr>
            <p:nvPr/>
          </p:nvCxnSpPr>
          <p:spPr>
            <a:xfrm>
              <a:off x="6801950" y="4523148"/>
              <a:ext cx="16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2"/>
            <p:cNvCxnSpPr/>
            <p:nvPr/>
          </p:nvCxnSpPr>
          <p:spPr>
            <a:xfrm rot="10800000">
              <a:off x="6830000" y="4201500"/>
              <a:ext cx="11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2"/>
            <p:cNvCxnSpPr/>
            <p:nvPr/>
          </p:nvCxnSpPr>
          <p:spPr>
            <a:xfrm rot="10800000">
              <a:off x="6830000" y="4855200"/>
              <a:ext cx="11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0" name="Google Shape;340;p22"/>
          <p:cNvGrpSpPr/>
          <p:nvPr/>
        </p:nvGrpSpPr>
        <p:grpSpPr>
          <a:xfrm>
            <a:off x="7720950" y="4445419"/>
            <a:ext cx="166500" cy="376924"/>
            <a:chOff x="7111350" y="4491375"/>
            <a:chExt cx="166500" cy="389908"/>
          </a:xfrm>
        </p:grpSpPr>
        <p:cxnSp>
          <p:nvCxnSpPr>
            <p:cNvPr id="341" name="Google Shape;341;p22"/>
            <p:cNvCxnSpPr/>
            <p:nvPr/>
          </p:nvCxnSpPr>
          <p:spPr>
            <a:xfrm>
              <a:off x="7194600" y="4492625"/>
              <a:ext cx="0" cy="388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2" name="Google Shape;342;p22"/>
            <p:cNvSpPr/>
            <p:nvPr/>
          </p:nvSpPr>
          <p:spPr>
            <a:xfrm>
              <a:off x="7111350" y="4545800"/>
              <a:ext cx="166500" cy="249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3" name="Google Shape;343;p22"/>
            <p:cNvCxnSpPr/>
            <p:nvPr/>
          </p:nvCxnSpPr>
          <p:spPr>
            <a:xfrm>
              <a:off x="7111350" y="4718125"/>
              <a:ext cx="16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22"/>
            <p:cNvCxnSpPr/>
            <p:nvPr/>
          </p:nvCxnSpPr>
          <p:spPr>
            <a:xfrm rot="10800000">
              <a:off x="7139400" y="4491375"/>
              <a:ext cx="11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2"/>
            <p:cNvCxnSpPr/>
            <p:nvPr/>
          </p:nvCxnSpPr>
          <p:spPr>
            <a:xfrm rot="10800000">
              <a:off x="7139400" y="4881283"/>
              <a:ext cx="110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6" name="Google Shape;346;p22"/>
          <p:cNvGrpSpPr/>
          <p:nvPr/>
        </p:nvGrpSpPr>
        <p:grpSpPr>
          <a:xfrm>
            <a:off x="7198417" y="4184300"/>
            <a:ext cx="1059161" cy="720047"/>
            <a:chOff x="2519245" y="1253475"/>
            <a:chExt cx="1969800" cy="1243175"/>
          </a:xfrm>
        </p:grpSpPr>
        <p:cxnSp>
          <p:nvCxnSpPr>
            <p:cNvPr id="347" name="Google Shape;347;p22"/>
            <p:cNvCxnSpPr/>
            <p:nvPr/>
          </p:nvCxnSpPr>
          <p:spPr>
            <a:xfrm>
              <a:off x="2532525" y="1253475"/>
              <a:ext cx="1800" cy="1236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2519245" y="2496650"/>
              <a:ext cx="19698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Textfeld 77">
            <a:extLst>
              <a:ext uri="{FF2B5EF4-FFF2-40B4-BE49-F238E27FC236}">
                <a16:creationId xmlns:a16="http://schemas.microsoft.com/office/drawing/2014/main" id="{CB605395-8796-4391-AA03-160AF2065B22}"/>
              </a:ext>
            </a:extLst>
          </p:cNvPr>
          <p:cNvSpPr txBox="1"/>
          <p:nvPr/>
        </p:nvSpPr>
        <p:spPr>
          <a:xfrm flipH="1">
            <a:off x="398979" y="2273359"/>
            <a:ext cx="97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Numerical</a:t>
            </a:r>
            <a:r>
              <a:rPr lang="de-AT" sz="1200" dirty="0">
                <a:latin typeface="Lato" panose="020B0604020202020204" charset="0"/>
              </a:rPr>
              <a:t>-</a:t>
            </a:r>
          </a:p>
          <a:p>
            <a:r>
              <a:rPr lang="de-AT" sz="1200" dirty="0">
                <a:latin typeface="Lato" panose="020B0604020202020204" charset="0"/>
              </a:rPr>
              <a:t> </a:t>
            </a:r>
            <a:r>
              <a:rPr lang="de-AT" sz="1200" dirty="0" err="1">
                <a:latin typeface="Lato" panose="020B0604020202020204" charset="0"/>
              </a:rPr>
              <a:t>Numerical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67B1F4E1-9876-4BF0-B5C7-82C0C385DC95}"/>
              </a:ext>
            </a:extLst>
          </p:cNvPr>
          <p:cNvSpPr txBox="1"/>
          <p:nvPr/>
        </p:nvSpPr>
        <p:spPr>
          <a:xfrm flipH="1">
            <a:off x="1666825" y="2277710"/>
            <a:ext cx="10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Categorical</a:t>
            </a:r>
            <a:r>
              <a:rPr lang="de-AT" sz="1200" dirty="0">
                <a:latin typeface="Lato" panose="020B0604020202020204" charset="0"/>
              </a:rPr>
              <a:t>-</a:t>
            </a:r>
          </a:p>
          <a:p>
            <a:r>
              <a:rPr lang="de-AT" sz="1200" dirty="0">
                <a:latin typeface="Lato" panose="020B0604020202020204" charset="0"/>
              </a:rPr>
              <a:t> </a:t>
            </a:r>
            <a:r>
              <a:rPr lang="de-AT" sz="1200" dirty="0" err="1">
                <a:latin typeface="Lato" panose="020B0604020202020204" charset="0"/>
              </a:rPr>
              <a:t>Numerical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B90858B3-3F85-4590-8BE0-24BBB7D88813}"/>
              </a:ext>
            </a:extLst>
          </p:cNvPr>
          <p:cNvSpPr txBox="1"/>
          <p:nvPr/>
        </p:nvSpPr>
        <p:spPr>
          <a:xfrm flipH="1">
            <a:off x="3050365" y="2273358"/>
            <a:ext cx="10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Categorical</a:t>
            </a:r>
            <a:r>
              <a:rPr lang="de-AT" sz="1200" dirty="0">
                <a:latin typeface="Lato" panose="020B0604020202020204" charset="0"/>
              </a:rPr>
              <a:t>-</a:t>
            </a:r>
          </a:p>
          <a:p>
            <a:r>
              <a:rPr lang="de-AT" sz="1200" dirty="0">
                <a:latin typeface="Lato" panose="020B0604020202020204" charset="0"/>
              </a:rPr>
              <a:t> </a:t>
            </a:r>
            <a:r>
              <a:rPr lang="de-AT" sz="1200" dirty="0" err="1">
                <a:latin typeface="Lato" panose="020B0604020202020204" charset="0"/>
              </a:rPr>
              <a:t>Categorical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714539FB-9109-4B0A-8410-08B5536EC606}"/>
              </a:ext>
            </a:extLst>
          </p:cNvPr>
          <p:cNvSpPr txBox="1"/>
          <p:nvPr/>
        </p:nvSpPr>
        <p:spPr>
          <a:xfrm flipH="1">
            <a:off x="5373067" y="2258558"/>
            <a:ext cx="97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Numerical</a:t>
            </a:r>
            <a:r>
              <a:rPr lang="de-AT" sz="1200" dirty="0">
                <a:latin typeface="Lato" panose="020B0604020202020204" charset="0"/>
              </a:rPr>
              <a:t>-</a:t>
            </a:r>
          </a:p>
          <a:p>
            <a:r>
              <a:rPr lang="de-AT" sz="1200" dirty="0">
                <a:latin typeface="Lato" panose="020B0604020202020204" charset="0"/>
              </a:rPr>
              <a:t> </a:t>
            </a:r>
            <a:r>
              <a:rPr lang="de-AT" sz="1200" dirty="0" err="1">
                <a:latin typeface="Lato" panose="020B0604020202020204" charset="0"/>
              </a:rPr>
              <a:t>Numerical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9BE2F142-2230-4E94-997B-E338A13FD262}"/>
              </a:ext>
            </a:extLst>
          </p:cNvPr>
          <p:cNvSpPr txBox="1"/>
          <p:nvPr/>
        </p:nvSpPr>
        <p:spPr>
          <a:xfrm flipH="1">
            <a:off x="7095813" y="2256674"/>
            <a:ext cx="10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Categorical</a:t>
            </a:r>
            <a:r>
              <a:rPr lang="de-AT" sz="1200" dirty="0">
                <a:latin typeface="Lato" panose="020B0604020202020204" charset="0"/>
              </a:rPr>
              <a:t>-</a:t>
            </a:r>
          </a:p>
          <a:p>
            <a:r>
              <a:rPr lang="de-AT" sz="1200" dirty="0">
                <a:latin typeface="Lato" panose="020B0604020202020204" charset="0"/>
              </a:rPr>
              <a:t> </a:t>
            </a:r>
            <a:r>
              <a:rPr lang="de-AT" sz="1200" dirty="0" err="1">
                <a:latin typeface="Lato" panose="020B0604020202020204" charset="0"/>
              </a:rPr>
              <a:t>Categorical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757203A9-5E0D-407C-85D1-9CC22D2F4899}"/>
              </a:ext>
            </a:extLst>
          </p:cNvPr>
          <p:cNvSpPr txBox="1"/>
          <p:nvPr/>
        </p:nvSpPr>
        <p:spPr>
          <a:xfrm flipH="1">
            <a:off x="403243" y="3305851"/>
            <a:ext cx="979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Lato" panose="020B0604020202020204" charset="0"/>
              </a:rPr>
              <a:t>Spearman</a:t>
            </a:r>
          </a:p>
          <a:p>
            <a:r>
              <a:rPr lang="de-AT" sz="1200" dirty="0" err="1">
                <a:latin typeface="Lato" panose="020B0604020202020204" charset="0"/>
              </a:rPr>
              <a:t>Correlation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885807BF-89BF-4216-87FC-80FE5D0B89C5}"/>
              </a:ext>
            </a:extLst>
          </p:cNvPr>
          <p:cNvSpPr txBox="1"/>
          <p:nvPr/>
        </p:nvSpPr>
        <p:spPr>
          <a:xfrm flipH="1">
            <a:off x="1669247" y="3289984"/>
            <a:ext cx="11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Lato" panose="020B0604020202020204" charset="0"/>
              </a:rPr>
              <a:t>Kolmogorov-</a:t>
            </a:r>
          </a:p>
          <a:p>
            <a:r>
              <a:rPr lang="de-AT" sz="1200" dirty="0">
                <a:latin typeface="Lato" panose="020B0604020202020204" charset="0"/>
              </a:rPr>
              <a:t> Smirnov Test</a:t>
            </a:r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29F99C51-7B6E-4BBD-9591-FB841F5DAFE1}"/>
              </a:ext>
            </a:extLst>
          </p:cNvPr>
          <p:cNvSpPr txBox="1"/>
          <p:nvPr/>
        </p:nvSpPr>
        <p:spPr>
          <a:xfrm flipH="1">
            <a:off x="3052786" y="3285632"/>
            <a:ext cx="131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Pearson‘s</a:t>
            </a:r>
            <a:r>
              <a:rPr lang="de-AT" sz="1200" dirty="0">
                <a:latin typeface="Lato" panose="020B0604020202020204" charset="0"/>
              </a:rPr>
              <a:t/>
            </a:r>
            <a:br>
              <a:rPr lang="de-AT" sz="1200" dirty="0">
                <a:latin typeface="Lato" panose="020B0604020202020204" charset="0"/>
              </a:rPr>
            </a:br>
            <a:r>
              <a:rPr lang="de-AT" sz="1200" dirty="0">
                <a:latin typeface="Lato" panose="020B0604020202020204" charset="0"/>
              </a:rPr>
              <a:t> Chi-Square Test</a:t>
            </a:r>
            <a:endParaRPr lang="el-GR" dirty="0"/>
          </a:p>
          <a:p>
            <a:endParaRPr lang="en-US" sz="1200" dirty="0">
              <a:latin typeface="Lato" panose="020B0604020202020204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79AF488B-8E7E-4FA1-9CBC-06832BFC748C}"/>
              </a:ext>
            </a:extLst>
          </p:cNvPr>
          <p:cNvSpPr txBox="1"/>
          <p:nvPr/>
        </p:nvSpPr>
        <p:spPr>
          <a:xfrm flipH="1">
            <a:off x="5375488" y="3292584"/>
            <a:ext cx="137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Pearson‘s</a:t>
            </a:r>
            <a:r>
              <a:rPr lang="de-AT" sz="1200" dirty="0">
                <a:latin typeface="Lato" panose="020B0604020202020204" charset="0"/>
              </a:rPr>
              <a:t> </a:t>
            </a:r>
            <a:br>
              <a:rPr lang="de-AT" sz="1200" dirty="0">
                <a:latin typeface="Lato" panose="020B0604020202020204" charset="0"/>
              </a:rPr>
            </a:br>
            <a:r>
              <a:rPr lang="de-AT" sz="1200" dirty="0">
                <a:latin typeface="Lato" panose="020B0604020202020204" charset="0"/>
              </a:rPr>
              <a:t> Chi-Square Test</a:t>
            </a:r>
            <a:endParaRPr lang="el-GR" sz="1200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41F3AEEE-C744-4031-97F6-58FAC4F1B79D}"/>
              </a:ext>
            </a:extLst>
          </p:cNvPr>
          <p:cNvSpPr txBox="1"/>
          <p:nvPr/>
        </p:nvSpPr>
        <p:spPr>
          <a:xfrm flipH="1">
            <a:off x="7071567" y="3313593"/>
            <a:ext cx="138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>
                <a:latin typeface="Lato" panose="020B0604020202020204" charset="0"/>
              </a:rPr>
              <a:t>Wilcoxon</a:t>
            </a:r>
            <a:endParaRPr lang="de-AT" sz="1200" dirty="0">
              <a:latin typeface="Lato" panose="020B0604020202020204" charset="0"/>
            </a:endParaRPr>
          </a:p>
          <a:p>
            <a:r>
              <a:rPr lang="de-AT" sz="1200" dirty="0">
                <a:latin typeface="Lato" panose="020B0604020202020204" charset="0"/>
              </a:rPr>
              <a:t> Rank-</a:t>
            </a:r>
            <a:r>
              <a:rPr lang="de-AT" sz="1200" dirty="0" err="1">
                <a:latin typeface="Lato" panose="020B0604020202020204" charset="0"/>
              </a:rPr>
              <a:t>Sum</a:t>
            </a:r>
            <a:r>
              <a:rPr lang="de-AT" sz="1200" dirty="0">
                <a:latin typeface="Lato" panose="020B0604020202020204" charset="0"/>
              </a:rPr>
              <a:t> Test</a:t>
            </a:r>
            <a:endParaRPr lang="en-US" sz="1200" dirty="0">
              <a:latin typeface="Lato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/>
        </p:nvSpPr>
        <p:spPr>
          <a:xfrm>
            <a:off x="2673200" y="1706550"/>
            <a:ext cx="22317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Video: TourDino in Action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EuroVA-Height_Weight_Check">
            <a:hlinkClick r:id="" action="ppaction://media"/>
            <a:extLst>
              <a:ext uri="{FF2B5EF4-FFF2-40B4-BE49-F238E27FC236}">
                <a16:creationId xmlns:a16="http://schemas.microsoft.com/office/drawing/2014/main" id="{9FB8E490-A1DD-4F26-9241-C10F9397B6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5"/>
          <p:cNvGrpSpPr/>
          <p:nvPr/>
        </p:nvGrpSpPr>
        <p:grpSpPr>
          <a:xfrm>
            <a:off x="4502525" y="911000"/>
            <a:ext cx="1295175" cy="865200"/>
            <a:chOff x="4502525" y="911000"/>
            <a:chExt cx="1295175" cy="865200"/>
          </a:xfrm>
        </p:grpSpPr>
        <p:sp>
          <p:nvSpPr>
            <p:cNvPr id="366" name="Google Shape;366;p25"/>
            <p:cNvSpPr/>
            <p:nvPr/>
          </p:nvSpPr>
          <p:spPr>
            <a:xfrm>
              <a:off x="5703200" y="911000"/>
              <a:ext cx="94500" cy="8652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 txBox="1"/>
            <p:nvPr/>
          </p:nvSpPr>
          <p:spPr>
            <a:xfrm>
              <a:off x="4502525" y="1060250"/>
              <a:ext cx="1127400" cy="561000"/>
            </a:xfrm>
            <a:prstGeom prst="rect">
              <a:avLst/>
            </a:prstGeom>
            <a:solidFill>
              <a:srgbClr val="E8E8E8">
                <a:alpha val="6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Task &amp; Data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Selection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4502525" y="1912775"/>
            <a:ext cx="1295175" cy="1719300"/>
            <a:chOff x="4502525" y="1912775"/>
            <a:chExt cx="1295175" cy="1719300"/>
          </a:xfrm>
        </p:grpSpPr>
        <p:sp>
          <p:nvSpPr>
            <p:cNvPr id="369" name="Google Shape;369;p25"/>
            <p:cNvSpPr/>
            <p:nvPr/>
          </p:nvSpPr>
          <p:spPr>
            <a:xfrm>
              <a:off x="5703200" y="1912775"/>
              <a:ext cx="94500" cy="17193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 txBox="1"/>
            <p:nvPr/>
          </p:nvSpPr>
          <p:spPr>
            <a:xfrm>
              <a:off x="4502525" y="2491925"/>
              <a:ext cx="1127400" cy="561000"/>
            </a:xfrm>
            <a:prstGeom prst="rect">
              <a:avLst/>
            </a:prstGeom>
            <a:solidFill>
              <a:srgbClr val="E8E8E8">
                <a:alpha val="6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Significance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Matrix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71" name="Google Shape;371;p25"/>
          <p:cNvGrpSpPr/>
          <p:nvPr/>
        </p:nvGrpSpPr>
        <p:grpSpPr>
          <a:xfrm>
            <a:off x="4502525" y="3726550"/>
            <a:ext cx="1295175" cy="1373700"/>
            <a:chOff x="4502525" y="3726550"/>
            <a:chExt cx="1295175" cy="1373700"/>
          </a:xfrm>
        </p:grpSpPr>
        <p:sp>
          <p:nvSpPr>
            <p:cNvPr id="372" name="Google Shape;372;p25"/>
            <p:cNvSpPr/>
            <p:nvPr/>
          </p:nvSpPr>
          <p:spPr>
            <a:xfrm>
              <a:off x="5703200" y="3726550"/>
              <a:ext cx="94500" cy="13737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4502525" y="4132900"/>
              <a:ext cx="1127400" cy="561000"/>
            </a:xfrm>
            <a:prstGeom prst="rect">
              <a:avLst/>
            </a:prstGeom>
            <a:solidFill>
              <a:srgbClr val="E8E8E8">
                <a:alpha val="66670"/>
              </a:srgbClr>
            </a:solidFill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Detail Visualization</a:t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uroVA-Tumor_Check">
            <a:hlinkClick r:id="" action="ppaction://media"/>
            <a:extLst>
              <a:ext uri="{FF2B5EF4-FFF2-40B4-BE49-F238E27FC236}">
                <a16:creationId xmlns:a16="http://schemas.microsoft.com/office/drawing/2014/main" id="{8AB68E04-967D-41E6-A44A-1B7A99FD93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27"/>
          <p:cNvGrpSpPr/>
          <p:nvPr/>
        </p:nvGrpSpPr>
        <p:grpSpPr>
          <a:xfrm>
            <a:off x="1111025" y="2033650"/>
            <a:ext cx="3838125" cy="1797600"/>
            <a:chOff x="1111025" y="2033650"/>
            <a:chExt cx="3838125" cy="1797600"/>
          </a:xfrm>
        </p:grpSpPr>
        <p:sp>
          <p:nvSpPr>
            <p:cNvPr id="386" name="Google Shape;386;p27"/>
            <p:cNvSpPr/>
            <p:nvPr/>
          </p:nvSpPr>
          <p:spPr>
            <a:xfrm>
              <a:off x="1111025" y="3373450"/>
              <a:ext cx="3461100" cy="457800"/>
            </a:xfrm>
            <a:prstGeom prst="rect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4679750" y="3471100"/>
              <a:ext cx="269400" cy="262500"/>
            </a:xfrm>
            <a:prstGeom prst="smileyFace">
              <a:avLst>
                <a:gd name="adj" fmla="val 4653"/>
              </a:avLst>
            </a:prstGeom>
            <a:solidFill>
              <a:srgbClr val="0097A7">
                <a:alpha val="4077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1111025" y="2033650"/>
              <a:ext cx="3461100" cy="262500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1111025" y="2463916"/>
              <a:ext cx="3461100" cy="262500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679750" y="2033650"/>
              <a:ext cx="269400" cy="262500"/>
            </a:xfrm>
            <a:prstGeom prst="smileyFace">
              <a:avLst>
                <a:gd name="adj" fmla="val -4653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679750" y="2463925"/>
              <a:ext cx="269400" cy="262500"/>
            </a:xfrm>
            <a:prstGeom prst="smileyFace">
              <a:avLst>
                <a:gd name="adj" fmla="val -4653"/>
              </a:avLst>
            </a:prstGeom>
            <a:solidFill>
              <a:srgbClr val="F6B26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27"/>
          <p:cNvSpPr txBox="1"/>
          <p:nvPr/>
        </p:nvSpPr>
        <p:spPr>
          <a:xfrm>
            <a:off x="7996800" y="1909175"/>
            <a:ext cx="2094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✓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27"/>
          <p:cNvSpPr txBox="1"/>
          <p:nvPr/>
        </p:nvSpPr>
        <p:spPr>
          <a:xfrm>
            <a:off x="7996800" y="2102168"/>
            <a:ext cx="2094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✓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7996800" y="2505428"/>
            <a:ext cx="209400" cy="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✓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95" name="Google Shape;395;p27"/>
          <p:cNvGrpSpPr/>
          <p:nvPr/>
        </p:nvGrpSpPr>
        <p:grpSpPr>
          <a:xfrm>
            <a:off x="7824778" y="2637234"/>
            <a:ext cx="523200" cy="229200"/>
            <a:chOff x="7824778" y="2637234"/>
            <a:chExt cx="523200" cy="229200"/>
          </a:xfrm>
        </p:grpSpPr>
        <p:sp>
          <p:nvSpPr>
            <p:cNvPr id="396" name="Google Shape;396;p27"/>
            <p:cNvSpPr/>
            <p:nvPr/>
          </p:nvSpPr>
          <p:spPr>
            <a:xfrm>
              <a:off x="8118778" y="2637234"/>
              <a:ext cx="229200" cy="22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 txBox="1"/>
            <p:nvPr/>
          </p:nvSpPr>
          <p:spPr>
            <a:xfrm>
              <a:off x="8167991" y="2654934"/>
              <a:ext cx="130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Lato"/>
                  <a:ea typeface="Lato"/>
                  <a:cs typeface="Lato"/>
                  <a:sym typeface="Lato"/>
                </a:rPr>
                <a:t>?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398" name="Google Shape;398;p27"/>
            <p:cNvCxnSpPr>
              <a:stCxn id="396" idx="2"/>
            </p:cNvCxnSpPr>
            <p:nvPr/>
          </p:nvCxnSpPr>
          <p:spPr>
            <a:xfrm rot="10800000">
              <a:off x="7824778" y="2751834"/>
              <a:ext cx="29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8"/>
          <p:cNvSpPr/>
          <p:nvPr/>
        </p:nvSpPr>
        <p:spPr>
          <a:xfrm>
            <a:off x="5863825" y="3696000"/>
            <a:ext cx="1426200" cy="89700"/>
          </a:xfrm>
          <a:prstGeom prst="rect">
            <a:avLst/>
          </a:prstGeom>
          <a:solidFill>
            <a:srgbClr val="FFFF00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/>
          <p:nvPr/>
        </p:nvSpPr>
        <p:spPr>
          <a:xfrm>
            <a:off x="7008169" y="3602125"/>
            <a:ext cx="762000" cy="89700"/>
          </a:xfrm>
          <a:prstGeom prst="rect">
            <a:avLst/>
          </a:prstGeom>
          <a:solidFill>
            <a:srgbClr val="FFFF00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"/>
          <p:cNvSpPr txBox="1">
            <a:spLocks noGrp="1"/>
          </p:cNvSpPr>
          <p:nvPr>
            <p:ph type="body" idx="1"/>
          </p:nvPr>
        </p:nvSpPr>
        <p:spPr>
          <a:xfrm>
            <a:off x="267399" y="1092150"/>
            <a:ext cx="435166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Demo at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https://tourdino.caleydoapp.org</a:t>
            </a:r>
            <a:endParaRPr dirty="0"/>
          </a:p>
        </p:txBody>
      </p:sp>
      <p:pic>
        <p:nvPicPr>
          <p:cNvPr id="411" name="Google Shape;4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10" y="1190188"/>
            <a:ext cx="4151378" cy="241099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2" name="Google Shape;412;p29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13" name="Google Shape;413;p29"/>
          <p:cNvSpPr txBox="1">
            <a:spLocks noGrp="1"/>
          </p:cNvSpPr>
          <p:nvPr>
            <p:ph type="body" idx="1"/>
          </p:nvPr>
        </p:nvSpPr>
        <p:spPr>
          <a:xfrm>
            <a:off x="5523900" y="1190200"/>
            <a:ext cx="362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TypeScript, D3, and web workers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https://github.com/Caleydo/TourDino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https://github.com/datavisyn/tdp_core/</a:t>
            </a:r>
            <a:r>
              <a:rPr lang="en" sz="1500"/>
              <a:t> </a:t>
            </a:r>
            <a:endParaRPr sz="1500"/>
          </a:p>
        </p:txBody>
      </p:sp>
      <p:pic>
        <p:nvPicPr>
          <p:cNvPr id="414" name="Google Shape;4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9850" y="1190200"/>
            <a:ext cx="640081" cy="6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83825" y="307030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 rotWithShape="1">
          <a:blip r:embed="rId9">
            <a:alphaModFix/>
          </a:blip>
          <a:srcRect l="10393" t="11361" r="11286" b="10659"/>
          <a:stretch/>
        </p:blipFill>
        <p:spPr>
          <a:xfrm>
            <a:off x="4799858" y="2165724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>
            <a:spLocks noGrp="1"/>
          </p:cNvSpPr>
          <p:nvPr>
            <p:ph type="ctrTitle"/>
          </p:nvPr>
        </p:nvSpPr>
        <p:spPr>
          <a:xfrm>
            <a:off x="3" y="0"/>
            <a:ext cx="55380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Raleway"/>
                <a:ea typeface="Raleway"/>
                <a:cs typeface="Raleway"/>
                <a:sym typeface="Raleway"/>
              </a:rPr>
              <a:t>TourDino</a:t>
            </a:r>
            <a:endParaRPr sz="4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23" name="Google Shape;423;p30"/>
          <p:cNvSpPr txBox="1"/>
          <p:nvPr/>
        </p:nvSpPr>
        <p:spPr>
          <a:xfrm>
            <a:off x="6925" y="1023625"/>
            <a:ext cx="5728246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Support Users</a:t>
            </a:r>
            <a:r>
              <a:rPr lang="en" sz="2400" dirty="0">
                <a:latin typeface="Lato"/>
                <a:ea typeface="Lato"/>
                <a:cs typeface="Lato"/>
                <a:sym typeface="Lato"/>
              </a:rPr>
              <a:t> in Test Selection and Interpretation to </a:t>
            </a:r>
            <a:r>
              <a:rPr lang="en" sz="2400" b="1" dirty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Verify Visual Findings</a:t>
            </a:r>
            <a:endParaRPr sz="240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4" name="Google Shape;4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189" y="2319020"/>
            <a:ext cx="2142607" cy="27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725" y="159451"/>
            <a:ext cx="7290299" cy="508505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0"/>
          <p:cNvSpPr txBox="1"/>
          <p:nvPr/>
        </p:nvSpPr>
        <p:spPr>
          <a:xfrm>
            <a:off x="6925" y="2358675"/>
            <a:ext cx="6144300" cy="2013300"/>
          </a:xfrm>
          <a:prstGeom prst="rect">
            <a:avLst/>
          </a:prstGeom>
          <a:solidFill>
            <a:srgbClr val="E8E8E8">
              <a:alpha val="73730"/>
            </a:srgbClr>
          </a:solidFill>
          <a:ln>
            <a:noFill/>
          </a:ln>
        </p:spPr>
        <p:txBody>
          <a:bodyPr spcFirstLastPara="1" wrap="square" lIns="91425" tIns="228600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What are your approaches to measure the relationship between categorical &amp; numerical data?</a:t>
            </a:r>
            <a:br>
              <a:rPr lang="en" sz="1800" dirty="0">
                <a:latin typeface="Lato"/>
                <a:ea typeface="Lato"/>
                <a:cs typeface="Lato"/>
                <a:sym typeface="Lato"/>
              </a:rPr>
            </a:br>
            <a:endParaRPr sz="1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dirty="0">
                <a:latin typeface="Lato"/>
                <a:ea typeface="Lato"/>
                <a:cs typeface="Lato"/>
                <a:sym typeface="Lato"/>
              </a:rPr>
              <a:t>Combing </a:t>
            </a: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Significance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Association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Strength</a:t>
            </a:r>
            <a:r>
              <a:rPr lang="en" sz="1800" dirty="0"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en" sz="1800" dirty="0">
                <a:latin typeface="Lato"/>
                <a:ea typeface="Lato"/>
                <a:cs typeface="Lato"/>
                <a:sym typeface="Lato"/>
              </a:rPr>
            </a:br>
            <a:r>
              <a:rPr lang="en" sz="1800" dirty="0">
                <a:latin typeface="Lato"/>
                <a:ea typeface="Lato"/>
                <a:cs typeface="Lato"/>
                <a:sym typeface="Lato"/>
              </a:rPr>
              <a:t>to display the results.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"/>
          <p:cNvSpPr txBox="1"/>
          <p:nvPr/>
        </p:nvSpPr>
        <p:spPr>
          <a:xfrm>
            <a:off x="6925" y="2242825"/>
            <a:ext cx="54201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Klaus Eckelt, Patrick Adelberger, Thomas Zichner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Andreas Wernitznig, Marc Streit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3" name="Google Shape;4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5189" y="2319020"/>
            <a:ext cx="2142607" cy="2748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31"/>
          <p:cNvGrpSpPr/>
          <p:nvPr/>
        </p:nvGrpSpPr>
        <p:grpSpPr>
          <a:xfrm>
            <a:off x="98277" y="3213350"/>
            <a:ext cx="2258548" cy="947170"/>
            <a:chOff x="98277" y="3365750"/>
            <a:chExt cx="2258548" cy="947170"/>
          </a:xfrm>
        </p:grpSpPr>
        <p:pic>
          <p:nvPicPr>
            <p:cNvPr id="435" name="Google Shape;43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6563" y="3465576"/>
              <a:ext cx="201168" cy="2011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8277" y="4114800"/>
              <a:ext cx="237744" cy="198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8284" y="3803358"/>
              <a:ext cx="237744" cy="166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31"/>
            <p:cNvSpPr txBox="1"/>
            <p:nvPr/>
          </p:nvSpPr>
          <p:spPr>
            <a:xfrm>
              <a:off x="360325" y="3365750"/>
              <a:ext cx="1996500" cy="9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tourguide.caleydo.org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klaus.eckelt@jku.at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klaus_lml</a:t>
              </a: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439" name="Google Shape;43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6850" y="159451"/>
            <a:ext cx="7290299" cy="508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F5350CE6-FDA4-451F-B6B5-60EDFC4D01B8}"/>
              </a:ext>
            </a:extLst>
          </p:cNvPr>
          <p:cNvSpPr txBox="1">
            <a:spLocks/>
          </p:cNvSpPr>
          <p:nvPr/>
        </p:nvSpPr>
        <p:spPr>
          <a:xfrm>
            <a:off x="0" y="104101"/>
            <a:ext cx="5538000" cy="205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leway"/>
              <a:buNone/>
              <a:defRPr sz="5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800" dirty="0" err="1"/>
              <a:t>TourDino</a:t>
            </a:r>
            <a:endParaRPr lang="en-US" sz="4800" dirty="0"/>
          </a:p>
          <a:p>
            <a:pPr algn="l"/>
            <a:r>
              <a:rPr lang="en-US" sz="3000" dirty="0"/>
              <a:t>A Support View for Confirming</a:t>
            </a:r>
          </a:p>
          <a:p>
            <a:pPr algn="l"/>
            <a:r>
              <a:rPr lang="en-US" sz="3000" dirty="0"/>
              <a:t>Patterns in Tabular Data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ldNum" idx="4294967295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57200" y="1686750"/>
            <a:ext cx="8229600" cy="1770000"/>
          </a:xfrm>
          <a:prstGeom prst="rect">
            <a:avLst/>
          </a:prstGeom>
          <a:solidFill>
            <a:srgbClr val="FFFFFF">
              <a:alpha val="9333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457200" tIns="457200" rIns="457200" bIns="2286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Does the patient's height and weight correlate?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AutoNum type="arabicPeriod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Are some tumors more aggressive than others?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1120700" y="660700"/>
            <a:ext cx="1037100" cy="401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2157800" y="660700"/>
            <a:ext cx="1037100" cy="401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3194900" y="660700"/>
            <a:ext cx="585300" cy="401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3780200" y="660700"/>
            <a:ext cx="1037100" cy="4014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uroVA-Height_Weight">
            <a:hlinkClick r:id="" action="ppaction://media"/>
            <a:extLst>
              <a:ext uri="{FF2B5EF4-FFF2-40B4-BE49-F238E27FC236}">
                <a16:creationId xmlns:a16="http://schemas.microsoft.com/office/drawing/2014/main" id="{523563BC-F2D2-4117-9D47-DC6B2C4574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3602375" y="673350"/>
            <a:ext cx="1066800" cy="43902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uroVA-Tumor_Survival">
            <a:hlinkClick r:id="" action="ppaction://media"/>
            <a:extLst>
              <a:ext uri="{FF2B5EF4-FFF2-40B4-BE49-F238E27FC236}">
                <a16:creationId xmlns:a16="http://schemas.microsoft.com/office/drawing/2014/main" id="{54BBFA5C-6277-4BD5-8D1C-CC63826D73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1111025" y="3373450"/>
            <a:ext cx="3461100" cy="4578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4679750" y="3471100"/>
            <a:ext cx="269400" cy="262500"/>
          </a:xfrm>
          <a:prstGeom prst="smileyFace">
            <a:avLst>
              <a:gd name="adj" fmla="val 4653"/>
            </a:avLst>
          </a:prstGeom>
          <a:solidFill>
            <a:srgbClr val="0097A7">
              <a:alpha val="407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111025" y="2033650"/>
            <a:ext cx="3461100" cy="262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1111025" y="2463916"/>
            <a:ext cx="3461100" cy="2625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4679750" y="2033650"/>
            <a:ext cx="269400" cy="262500"/>
          </a:xfrm>
          <a:prstGeom prst="smileyFace">
            <a:avLst>
              <a:gd name="adj" fmla="val -4653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4679750" y="2463925"/>
            <a:ext cx="269400" cy="262500"/>
          </a:xfrm>
          <a:prstGeom prst="smileyFace">
            <a:avLst>
              <a:gd name="adj" fmla="val -4653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225" y="1088700"/>
            <a:ext cx="3672899" cy="366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595" y="1059106"/>
            <a:ext cx="1591850" cy="123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5">
            <a:alphaModFix/>
          </a:blip>
          <a:srcRect r="23751"/>
          <a:stretch/>
        </p:blipFill>
        <p:spPr>
          <a:xfrm>
            <a:off x="0" y="2392442"/>
            <a:ext cx="4905652" cy="1952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0" y="4407725"/>
            <a:ext cx="2564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2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https://www.r-project.org/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" sz="12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https://smartexplore.dbvis.de/</a:t>
            </a:r>
            <a:endParaRPr lang="en" sz="1200" u="sng" dirty="0">
              <a:solidFill>
                <a:schemeClr val="hlink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-US" sz="1200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https://stratomex.caleydo.org/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5692975" y="3430586"/>
            <a:ext cx="1154975" cy="435200"/>
          </a:xfrm>
          <a:custGeom>
            <a:avLst/>
            <a:gdLst/>
            <a:ahLst/>
            <a:cxnLst/>
            <a:rect l="l" t="t" r="r" b="b"/>
            <a:pathLst>
              <a:path w="46199" h="17408" extrusionOk="0">
                <a:moveTo>
                  <a:pt x="0" y="17358"/>
                </a:moveTo>
                <a:cubicBezTo>
                  <a:pt x="5334" y="16364"/>
                  <a:pt x="11199" y="14602"/>
                  <a:pt x="14772" y="10518"/>
                </a:cubicBezTo>
                <a:cubicBezTo>
                  <a:pt x="17869" y="6978"/>
                  <a:pt x="19488" y="-130"/>
                  <a:pt x="24190" y="9"/>
                </a:cubicBezTo>
                <a:cubicBezTo>
                  <a:pt x="28488" y="136"/>
                  <a:pt x="29687" y="6642"/>
                  <a:pt x="32071" y="10220"/>
                </a:cubicBezTo>
                <a:cubicBezTo>
                  <a:pt x="35000" y="14617"/>
                  <a:pt x="40956" y="16753"/>
                  <a:pt x="46199" y="1740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572000" y="4133900"/>
            <a:ext cx="42603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Users in</a:t>
            </a:r>
            <a:br>
              <a:rPr lang="en"/>
            </a:br>
            <a:r>
              <a:rPr lang="en"/>
              <a:t>Test Selection &amp; Interpretation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4133900"/>
            <a:ext cx="42603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 Visual Findings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121" name="Google Shape;121;p20"/>
          <p:cNvGrpSpPr/>
          <p:nvPr/>
        </p:nvGrpSpPr>
        <p:grpSpPr>
          <a:xfrm>
            <a:off x="202995" y="1405250"/>
            <a:ext cx="1583706" cy="2182800"/>
            <a:chOff x="202995" y="1405250"/>
            <a:chExt cx="1583706" cy="2182800"/>
          </a:xfrm>
        </p:grpSpPr>
        <p:sp>
          <p:nvSpPr>
            <p:cNvPr id="122" name="Google Shape;122;p20"/>
            <p:cNvSpPr txBox="1"/>
            <p:nvPr/>
          </p:nvSpPr>
          <p:spPr>
            <a:xfrm>
              <a:off x="202995" y="1738372"/>
              <a:ext cx="6117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A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20"/>
            <p:cNvSpPr txBox="1"/>
            <p:nvPr/>
          </p:nvSpPr>
          <p:spPr>
            <a:xfrm>
              <a:off x="202995" y="2652772"/>
              <a:ext cx="611700" cy="1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91425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B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24" name="Google Shape;124;p20"/>
            <p:cNvCxnSpPr/>
            <p:nvPr/>
          </p:nvCxnSpPr>
          <p:spPr>
            <a:xfrm>
              <a:off x="814701" y="1814575"/>
              <a:ext cx="961800" cy="1118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20"/>
            <p:cNvCxnSpPr/>
            <p:nvPr/>
          </p:nvCxnSpPr>
          <p:spPr>
            <a:xfrm>
              <a:off x="814701" y="1814575"/>
              <a:ext cx="972000" cy="16029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20"/>
            <p:cNvCxnSpPr/>
            <p:nvPr/>
          </p:nvCxnSpPr>
          <p:spPr>
            <a:xfrm>
              <a:off x="814701" y="1814575"/>
              <a:ext cx="968400" cy="1424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20"/>
            <p:cNvCxnSpPr>
              <a:stCxn id="122" idx="3"/>
            </p:cNvCxnSpPr>
            <p:nvPr/>
          </p:nvCxnSpPr>
          <p:spPr>
            <a:xfrm>
              <a:off x="814695" y="1814572"/>
              <a:ext cx="966300" cy="17121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20"/>
            <p:cNvCxnSpPr/>
            <p:nvPr/>
          </p:nvCxnSpPr>
          <p:spPr>
            <a:xfrm>
              <a:off x="814701" y="1814575"/>
              <a:ext cx="968400" cy="7470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20"/>
            <p:cNvCxnSpPr/>
            <p:nvPr/>
          </p:nvCxnSpPr>
          <p:spPr>
            <a:xfrm>
              <a:off x="814701" y="1814575"/>
              <a:ext cx="968400" cy="2847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20"/>
            <p:cNvCxnSpPr>
              <a:stCxn id="122" idx="3"/>
            </p:cNvCxnSpPr>
            <p:nvPr/>
          </p:nvCxnSpPr>
          <p:spPr>
            <a:xfrm rot="10800000" flipH="1">
              <a:off x="814695" y="1650772"/>
              <a:ext cx="958200" cy="1638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20"/>
            <p:cNvCxnSpPr/>
            <p:nvPr/>
          </p:nvCxnSpPr>
          <p:spPr>
            <a:xfrm>
              <a:off x="814701" y="1814575"/>
              <a:ext cx="968400" cy="103350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20"/>
            <p:cNvCxnSpPr/>
            <p:nvPr/>
          </p:nvCxnSpPr>
          <p:spPr>
            <a:xfrm rot="10800000" flipH="1">
              <a:off x="814701" y="1550275"/>
              <a:ext cx="956700" cy="11787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20"/>
            <p:cNvCxnSpPr/>
            <p:nvPr/>
          </p:nvCxnSpPr>
          <p:spPr>
            <a:xfrm rot="10800000" flipH="1">
              <a:off x="814701" y="1940875"/>
              <a:ext cx="958200" cy="7881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20"/>
            <p:cNvCxnSpPr>
              <a:stCxn id="123" idx="3"/>
            </p:cNvCxnSpPr>
            <p:nvPr/>
          </p:nvCxnSpPr>
          <p:spPr>
            <a:xfrm rot="10800000" flipH="1">
              <a:off x="814695" y="2220472"/>
              <a:ext cx="954300" cy="5085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20"/>
            <p:cNvCxnSpPr>
              <a:stCxn id="123" idx="3"/>
            </p:cNvCxnSpPr>
            <p:nvPr/>
          </p:nvCxnSpPr>
          <p:spPr>
            <a:xfrm rot="10800000" flipH="1">
              <a:off x="814695" y="2653672"/>
              <a:ext cx="962100" cy="753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20"/>
            <p:cNvCxnSpPr/>
            <p:nvPr/>
          </p:nvCxnSpPr>
          <p:spPr>
            <a:xfrm>
              <a:off x="814701" y="2728975"/>
              <a:ext cx="972000" cy="6888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20"/>
            <p:cNvCxnSpPr/>
            <p:nvPr/>
          </p:nvCxnSpPr>
          <p:spPr>
            <a:xfrm>
              <a:off x="814701" y="2728975"/>
              <a:ext cx="966900" cy="2964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20"/>
            <p:cNvCxnSpPr>
              <a:stCxn id="123" idx="3"/>
            </p:cNvCxnSpPr>
            <p:nvPr/>
          </p:nvCxnSpPr>
          <p:spPr>
            <a:xfrm rot="10800000" flipH="1">
              <a:off x="814695" y="2332972"/>
              <a:ext cx="958200" cy="3960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20"/>
            <p:cNvCxnSpPr/>
            <p:nvPr/>
          </p:nvCxnSpPr>
          <p:spPr>
            <a:xfrm rot="10800000" flipH="1">
              <a:off x="814701" y="2440375"/>
              <a:ext cx="961800" cy="2886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20"/>
            <p:cNvCxnSpPr/>
            <p:nvPr/>
          </p:nvCxnSpPr>
          <p:spPr>
            <a:xfrm>
              <a:off x="1781150" y="1405250"/>
              <a:ext cx="0" cy="218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20"/>
            <p:cNvCxnSpPr/>
            <p:nvPr/>
          </p:nvCxnSpPr>
          <p:spPr>
            <a:xfrm>
              <a:off x="814645" y="1405250"/>
              <a:ext cx="0" cy="2182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20"/>
          <p:cNvGrpSpPr/>
          <p:nvPr/>
        </p:nvGrpSpPr>
        <p:grpSpPr>
          <a:xfrm>
            <a:off x="2406095" y="1405250"/>
            <a:ext cx="1969800" cy="1243175"/>
            <a:chOff x="2406095" y="1405250"/>
            <a:chExt cx="1969800" cy="1243175"/>
          </a:xfrm>
        </p:grpSpPr>
        <p:grpSp>
          <p:nvGrpSpPr>
            <p:cNvPr id="143" name="Google Shape;143;p20"/>
            <p:cNvGrpSpPr/>
            <p:nvPr/>
          </p:nvGrpSpPr>
          <p:grpSpPr>
            <a:xfrm>
              <a:off x="2406095" y="1405250"/>
              <a:ext cx="1969800" cy="1243175"/>
              <a:chOff x="2519245" y="1253475"/>
              <a:chExt cx="1969800" cy="1243175"/>
            </a:xfrm>
          </p:grpSpPr>
          <p:cxnSp>
            <p:nvCxnSpPr>
              <p:cNvPr id="144" name="Google Shape;144;p20"/>
              <p:cNvCxnSpPr/>
              <p:nvPr/>
            </p:nvCxnSpPr>
            <p:spPr>
              <a:xfrm>
                <a:off x="2532525" y="1253475"/>
                <a:ext cx="1800" cy="1236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20"/>
              <p:cNvCxnSpPr/>
              <p:nvPr/>
            </p:nvCxnSpPr>
            <p:spPr>
              <a:xfrm>
                <a:off x="2519245" y="2496650"/>
                <a:ext cx="19698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6" name="Google Shape;146;p20"/>
            <p:cNvSpPr/>
            <p:nvPr/>
          </p:nvSpPr>
          <p:spPr>
            <a:xfrm>
              <a:off x="2625725" y="238075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3045875" y="165720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3467725" y="162410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3570025" y="1872025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3806650" y="158100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3266500" y="178785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3113625" y="2024925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924950" y="1899688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898275" y="2113488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2682300" y="2170388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2834700" y="2322788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408325" y="2024913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3691725" y="1726400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065525" y="1640113"/>
              <a:ext cx="102300" cy="102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60" name="Google Shape;160;p20"/>
          <p:cNvCxnSpPr>
            <a:stCxn id="161" idx="1"/>
            <a:endCxn id="162" idx="1"/>
          </p:cNvCxnSpPr>
          <p:nvPr/>
        </p:nvCxnSpPr>
        <p:spPr>
          <a:xfrm>
            <a:off x="2406110" y="2933675"/>
            <a:ext cx="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3" name="Google Shape;163;p20"/>
          <p:cNvGrpSpPr/>
          <p:nvPr/>
        </p:nvGrpSpPr>
        <p:grpSpPr>
          <a:xfrm>
            <a:off x="2406110" y="2890675"/>
            <a:ext cx="1957969" cy="695200"/>
            <a:chOff x="2539510" y="2913900"/>
            <a:chExt cx="1957969" cy="695200"/>
          </a:xfrm>
        </p:grpSpPr>
        <p:sp>
          <p:nvSpPr>
            <p:cNvPr id="162" name="Google Shape;162;p20"/>
            <p:cNvSpPr/>
            <p:nvPr/>
          </p:nvSpPr>
          <p:spPr>
            <a:xfrm>
              <a:off x="2539510" y="3523900"/>
              <a:ext cx="861000" cy="85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3469004" y="3523900"/>
              <a:ext cx="688800" cy="85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188779" y="3523900"/>
              <a:ext cx="308700" cy="85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2539510" y="2914300"/>
              <a:ext cx="405000" cy="85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997860" y="2913900"/>
              <a:ext cx="405000" cy="85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469004" y="2914300"/>
              <a:ext cx="1028400" cy="852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8" name="Google Shape;168;p20"/>
            <p:cNvCxnSpPr>
              <a:stCxn id="167" idx="1"/>
              <a:endCxn id="164" idx="1"/>
            </p:cNvCxnSpPr>
            <p:nvPr/>
          </p:nvCxnSpPr>
          <p:spPr>
            <a:xfrm>
              <a:off x="3469004" y="2956900"/>
              <a:ext cx="0" cy="60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20"/>
            <p:cNvCxnSpPr>
              <a:stCxn id="167" idx="3"/>
              <a:endCxn id="165" idx="3"/>
            </p:cNvCxnSpPr>
            <p:nvPr/>
          </p:nvCxnSpPr>
          <p:spPr>
            <a:xfrm>
              <a:off x="4497404" y="2956900"/>
              <a:ext cx="0" cy="609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0"/>
            <p:cNvCxnSpPr>
              <a:stCxn id="166" idx="3"/>
              <a:endCxn id="162" idx="3"/>
            </p:cNvCxnSpPr>
            <p:nvPr/>
          </p:nvCxnSpPr>
          <p:spPr>
            <a:xfrm flipH="1">
              <a:off x="3400460" y="2956500"/>
              <a:ext cx="2400" cy="60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0"/>
            <p:cNvCxnSpPr>
              <a:stCxn id="166" idx="1"/>
              <a:endCxn id="162" idx="0"/>
            </p:cNvCxnSpPr>
            <p:nvPr/>
          </p:nvCxnSpPr>
          <p:spPr>
            <a:xfrm flipH="1">
              <a:off x="2969960" y="2956500"/>
              <a:ext cx="27900" cy="567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0"/>
            <p:cNvCxnSpPr>
              <a:stCxn id="161" idx="3"/>
              <a:endCxn id="162" idx="0"/>
            </p:cNvCxnSpPr>
            <p:nvPr/>
          </p:nvCxnSpPr>
          <p:spPr>
            <a:xfrm>
              <a:off x="2944510" y="2956900"/>
              <a:ext cx="25500" cy="567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20"/>
            <p:cNvCxnSpPr>
              <a:endCxn id="165" idx="1"/>
            </p:cNvCxnSpPr>
            <p:nvPr/>
          </p:nvCxnSpPr>
          <p:spPr>
            <a:xfrm>
              <a:off x="4176479" y="3003700"/>
              <a:ext cx="12300" cy="56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20"/>
            <p:cNvCxnSpPr>
              <a:endCxn id="164" idx="3"/>
            </p:cNvCxnSpPr>
            <p:nvPr/>
          </p:nvCxnSpPr>
          <p:spPr>
            <a:xfrm flipH="1">
              <a:off x="4157804" y="3007000"/>
              <a:ext cx="17100" cy="559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5" name="Google Shape;175;p20"/>
          <p:cNvSpPr txBox="1"/>
          <p:nvPr/>
        </p:nvSpPr>
        <p:spPr>
          <a:xfrm>
            <a:off x="5566450" y="1330225"/>
            <a:ext cx="2435400" cy="26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Attribute Types: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Categorical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Numerical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Distribution: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Uniform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Normal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682014" y="1974254"/>
            <a:ext cx="234300" cy="234300"/>
          </a:xfrm>
          <a:prstGeom prst="plus">
            <a:avLst>
              <a:gd name="adj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6000710" y="1974254"/>
            <a:ext cx="237600" cy="237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6322703" y="1966529"/>
            <a:ext cx="237600" cy="23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6644700" y="1968179"/>
            <a:ext cx="237600" cy="2343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0" name="Google Shape;180;p20"/>
          <p:cNvCxnSpPr/>
          <p:nvPr/>
        </p:nvCxnSpPr>
        <p:spPr>
          <a:xfrm>
            <a:off x="5682025" y="2482304"/>
            <a:ext cx="856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0"/>
          <p:cNvCxnSpPr/>
          <p:nvPr/>
        </p:nvCxnSpPr>
        <p:spPr>
          <a:xfrm>
            <a:off x="5682025" y="2568604"/>
            <a:ext cx="118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0"/>
          <p:cNvCxnSpPr/>
          <p:nvPr/>
        </p:nvCxnSpPr>
        <p:spPr>
          <a:xfrm>
            <a:off x="5682475" y="2455904"/>
            <a:ext cx="0" cy="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0"/>
          <p:cNvCxnSpPr/>
          <p:nvPr/>
        </p:nvCxnSpPr>
        <p:spPr>
          <a:xfrm>
            <a:off x="6543300" y="2455904"/>
            <a:ext cx="0" cy="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0"/>
          <p:cNvCxnSpPr/>
          <p:nvPr/>
        </p:nvCxnSpPr>
        <p:spPr>
          <a:xfrm>
            <a:off x="5682475" y="2539979"/>
            <a:ext cx="0" cy="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20"/>
          <p:cNvCxnSpPr/>
          <p:nvPr/>
        </p:nvCxnSpPr>
        <p:spPr>
          <a:xfrm>
            <a:off x="6868825" y="2539979"/>
            <a:ext cx="0" cy="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0"/>
          <p:cNvCxnSpPr/>
          <p:nvPr/>
        </p:nvCxnSpPr>
        <p:spPr>
          <a:xfrm>
            <a:off x="5682025" y="3866379"/>
            <a:ext cx="118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0"/>
          <p:cNvCxnSpPr/>
          <p:nvPr/>
        </p:nvCxnSpPr>
        <p:spPr>
          <a:xfrm rot="10800000">
            <a:off x="5682475" y="3313398"/>
            <a:ext cx="0" cy="56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0"/>
          <p:cNvCxnSpPr/>
          <p:nvPr/>
        </p:nvCxnSpPr>
        <p:spPr>
          <a:xfrm>
            <a:off x="7267919" y="3480029"/>
            <a:ext cx="663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0"/>
          <p:cNvCxnSpPr/>
          <p:nvPr/>
        </p:nvCxnSpPr>
        <p:spPr>
          <a:xfrm>
            <a:off x="7267919" y="3913417"/>
            <a:ext cx="663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0"/>
          <p:cNvCxnSpPr/>
          <p:nvPr/>
        </p:nvCxnSpPr>
        <p:spPr>
          <a:xfrm>
            <a:off x="5682469" y="3685648"/>
            <a:ext cx="1175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406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Hypotheses &amp; Tasks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ldNum" idx="12"/>
          </p:nvPr>
        </p:nvSpPr>
        <p:spPr>
          <a:xfrm>
            <a:off x="8595300" y="4974336"/>
            <a:ext cx="548700" cy="1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944450" y="1426875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944450" y="1884075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944450" y="2343150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944450" y="3107025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944450" y="3566100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944450" y="4025175"/>
            <a:ext cx="6570300" cy="45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1"/>
          <p:cNvGrpSpPr/>
          <p:nvPr/>
        </p:nvGrpSpPr>
        <p:grpSpPr>
          <a:xfrm>
            <a:off x="489475" y="1464375"/>
            <a:ext cx="352800" cy="382200"/>
            <a:chOff x="489475" y="1426750"/>
            <a:chExt cx="352800" cy="382200"/>
          </a:xfrm>
        </p:grpSpPr>
        <p:sp>
          <p:nvSpPr>
            <p:cNvPr id="204" name="Google Shape;204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21"/>
          <p:cNvGrpSpPr/>
          <p:nvPr/>
        </p:nvGrpSpPr>
        <p:grpSpPr>
          <a:xfrm>
            <a:off x="489475" y="1921575"/>
            <a:ext cx="352800" cy="382200"/>
            <a:chOff x="489475" y="1426750"/>
            <a:chExt cx="352800" cy="382200"/>
          </a:xfrm>
        </p:grpSpPr>
        <p:sp>
          <p:nvSpPr>
            <p:cNvPr id="207" name="Google Shape;207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1"/>
          <p:cNvGrpSpPr/>
          <p:nvPr/>
        </p:nvGrpSpPr>
        <p:grpSpPr>
          <a:xfrm>
            <a:off x="489475" y="2378775"/>
            <a:ext cx="352800" cy="382200"/>
            <a:chOff x="489475" y="1426750"/>
            <a:chExt cx="352800" cy="382200"/>
          </a:xfrm>
        </p:grpSpPr>
        <p:sp>
          <p:nvSpPr>
            <p:cNvPr id="210" name="Google Shape;210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1"/>
          <p:cNvGrpSpPr/>
          <p:nvPr/>
        </p:nvGrpSpPr>
        <p:grpSpPr>
          <a:xfrm>
            <a:off x="489475" y="3144525"/>
            <a:ext cx="352800" cy="382200"/>
            <a:chOff x="489475" y="1426750"/>
            <a:chExt cx="352800" cy="382200"/>
          </a:xfrm>
        </p:grpSpPr>
        <p:sp>
          <p:nvSpPr>
            <p:cNvPr id="213" name="Google Shape;213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489475" y="3605475"/>
            <a:ext cx="352800" cy="382200"/>
            <a:chOff x="489475" y="1426750"/>
            <a:chExt cx="352800" cy="382200"/>
          </a:xfrm>
        </p:grpSpPr>
        <p:sp>
          <p:nvSpPr>
            <p:cNvPr id="216" name="Google Shape;216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1"/>
          <p:cNvGrpSpPr/>
          <p:nvPr/>
        </p:nvGrpSpPr>
        <p:grpSpPr>
          <a:xfrm>
            <a:off x="489475" y="4066425"/>
            <a:ext cx="352800" cy="382200"/>
            <a:chOff x="489475" y="1426750"/>
            <a:chExt cx="352800" cy="382200"/>
          </a:xfrm>
        </p:grpSpPr>
        <p:sp>
          <p:nvSpPr>
            <p:cNvPr id="219" name="Google Shape;219;p21"/>
            <p:cNvSpPr/>
            <p:nvPr/>
          </p:nvSpPr>
          <p:spPr>
            <a:xfrm>
              <a:off x="489475" y="1596850"/>
              <a:ext cx="352800" cy="2121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553675" y="1426750"/>
              <a:ext cx="224400" cy="2382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21"/>
          <p:cNvGrpSpPr/>
          <p:nvPr/>
        </p:nvGrpSpPr>
        <p:grpSpPr>
          <a:xfrm>
            <a:off x="1448989" y="1105150"/>
            <a:ext cx="759261" cy="3377525"/>
            <a:chOff x="1448989" y="1105150"/>
            <a:chExt cx="759261" cy="3377525"/>
          </a:xfrm>
        </p:grpSpPr>
        <p:cxnSp>
          <p:nvCxnSpPr>
            <p:cNvPr id="222" name="Google Shape;222;p21"/>
            <p:cNvCxnSpPr/>
            <p:nvPr/>
          </p:nvCxnSpPr>
          <p:spPr>
            <a:xfrm>
              <a:off x="2208250" y="1426875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21"/>
            <p:cNvCxnSpPr/>
            <p:nvPr/>
          </p:nvCxnSpPr>
          <p:spPr>
            <a:xfrm>
              <a:off x="2208250" y="3103275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" name="Google Shape;224;p21"/>
            <p:cNvSpPr/>
            <p:nvPr/>
          </p:nvSpPr>
          <p:spPr>
            <a:xfrm>
              <a:off x="1448989" y="1105150"/>
              <a:ext cx="234300" cy="234300"/>
            </a:xfrm>
            <a:prstGeom prst="plus">
              <a:avLst>
                <a:gd name="adj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21"/>
          <p:cNvGrpSpPr/>
          <p:nvPr/>
        </p:nvGrpSpPr>
        <p:grpSpPr>
          <a:xfrm>
            <a:off x="2727298" y="1103500"/>
            <a:ext cx="747677" cy="3375273"/>
            <a:chOff x="2727298" y="1103500"/>
            <a:chExt cx="747677" cy="3375273"/>
          </a:xfrm>
        </p:grpSpPr>
        <p:cxnSp>
          <p:nvCxnSpPr>
            <p:cNvPr id="226" name="Google Shape;226;p21"/>
            <p:cNvCxnSpPr/>
            <p:nvPr/>
          </p:nvCxnSpPr>
          <p:spPr>
            <a:xfrm>
              <a:off x="3474975" y="14229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21"/>
            <p:cNvCxnSpPr/>
            <p:nvPr/>
          </p:nvCxnSpPr>
          <p:spPr>
            <a:xfrm>
              <a:off x="3474975" y="30993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8" name="Google Shape;228;p21"/>
            <p:cNvSpPr/>
            <p:nvPr/>
          </p:nvSpPr>
          <p:spPr>
            <a:xfrm>
              <a:off x="2727298" y="1103500"/>
              <a:ext cx="237600" cy="237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1"/>
          <p:cNvGrpSpPr/>
          <p:nvPr/>
        </p:nvGrpSpPr>
        <p:grpSpPr>
          <a:xfrm>
            <a:off x="4110803" y="1103500"/>
            <a:ext cx="811972" cy="3375273"/>
            <a:chOff x="4110803" y="1103500"/>
            <a:chExt cx="811972" cy="3375273"/>
          </a:xfrm>
        </p:grpSpPr>
        <p:cxnSp>
          <p:nvCxnSpPr>
            <p:cNvPr id="230" name="Google Shape;230;p21"/>
            <p:cNvCxnSpPr/>
            <p:nvPr/>
          </p:nvCxnSpPr>
          <p:spPr>
            <a:xfrm>
              <a:off x="4888800" y="14268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21"/>
            <p:cNvCxnSpPr/>
            <p:nvPr/>
          </p:nvCxnSpPr>
          <p:spPr>
            <a:xfrm>
              <a:off x="4922775" y="30993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2" name="Google Shape;232;p21"/>
            <p:cNvSpPr/>
            <p:nvPr/>
          </p:nvSpPr>
          <p:spPr>
            <a:xfrm>
              <a:off x="4110803" y="1103500"/>
              <a:ext cx="237600" cy="23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1"/>
          <p:cNvGrpSpPr/>
          <p:nvPr/>
        </p:nvGrpSpPr>
        <p:grpSpPr>
          <a:xfrm>
            <a:off x="5340175" y="1105150"/>
            <a:ext cx="801800" cy="3373623"/>
            <a:chOff x="5340175" y="1105150"/>
            <a:chExt cx="801800" cy="3373623"/>
          </a:xfrm>
        </p:grpSpPr>
        <p:cxnSp>
          <p:nvCxnSpPr>
            <p:cNvPr id="234" name="Google Shape;234;p21"/>
            <p:cNvCxnSpPr/>
            <p:nvPr/>
          </p:nvCxnSpPr>
          <p:spPr>
            <a:xfrm>
              <a:off x="6141975" y="14229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21"/>
            <p:cNvCxnSpPr/>
            <p:nvPr/>
          </p:nvCxnSpPr>
          <p:spPr>
            <a:xfrm>
              <a:off x="6141975" y="3099373"/>
              <a:ext cx="0" cy="1379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" name="Google Shape;236;p21"/>
            <p:cNvSpPr/>
            <p:nvPr/>
          </p:nvSpPr>
          <p:spPr>
            <a:xfrm>
              <a:off x="5340175" y="1105150"/>
              <a:ext cx="237600" cy="2343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1"/>
          <p:cNvGrpSpPr/>
          <p:nvPr/>
        </p:nvGrpSpPr>
        <p:grpSpPr>
          <a:xfrm>
            <a:off x="6327648" y="1202563"/>
            <a:ext cx="883903" cy="136875"/>
            <a:chOff x="6389192" y="1202563"/>
            <a:chExt cx="883903" cy="136875"/>
          </a:xfrm>
        </p:grpSpPr>
        <p:cxnSp>
          <p:nvCxnSpPr>
            <p:cNvPr id="238" name="Google Shape;238;p21"/>
            <p:cNvCxnSpPr/>
            <p:nvPr/>
          </p:nvCxnSpPr>
          <p:spPr>
            <a:xfrm>
              <a:off x="6389192" y="1228963"/>
              <a:ext cx="63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1"/>
            <p:cNvCxnSpPr/>
            <p:nvPr/>
          </p:nvCxnSpPr>
          <p:spPr>
            <a:xfrm>
              <a:off x="6389192" y="1315263"/>
              <a:ext cx="883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1"/>
            <p:cNvCxnSpPr/>
            <p:nvPr/>
          </p:nvCxnSpPr>
          <p:spPr>
            <a:xfrm>
              <a:off x="6389527" y="1202563"/>
              <a:ext cx="0" cy="5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1"/>
            <p:cNvCxnSpPr/>
            <p:nvPr/>
          </p:nvCxnSpPr>
          <p:spPr>
            <a:xfrm>
              <a:off x="7030651" y="1202563"/>
              <a:ext cx="0" cy="5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21"/>
            <p:cNvCxnSpPr/>
            <p:nvPr/>
          </p:nvCxnSpPr>
          <p:spPr>
            <a:xfrm>
              <a:off x="6389527" y="1286638"/>
              <a:ext cx="0" cy="5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1"/>
            <p:cNvCxnSpPr/>
            <p:nvPr/>
          </p:nvCxnSpPr>
          <p:spPr>
            <a:xfrm>
              <a:off x="7273095" y="1286638"/>
              <a:ext cx="0" cy="52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4" name="Google Shape;244;p21"/>
          <p:cNvGrpSpPr/>
          <p:nvPr/>
        </p:nvGrpSpPr>
        <p:grpSpPr>
          <a:xfrm>
            <a:off x="1552207" y="4563550"/>
            <a:ext cx="7170918" cy="446100"/>
            <a:chOff x="1552207" y="4563550"/>
            <a:chExt cx="7170918" cy="446100"/>
          </a:xfrm>
        </p:grpSpPr>
        <p:cxnSp>
          <p:nvCxnSpPr>
            <p:cNvPr id="245" name="Google Shape;245;p21"/>
            <p:cNvCxnSpPr/>
            <p:nvPr/>
          </p:nvCxnSpPr>
          <p:spPr>
            <a:xfrm>
              <a:off x="1566150" y="4563550"/>
              <a:ext cx="0" cy="31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21"/>
            <p:cNvCxnSpPr/>
            <p:nvPr/>
          </p:nvCxnSpPr>
          <p:spPr>
            <a:xfrm>
              <a:off x="2846100" y="4563550"/>
              <a:ext cx="0" cy="31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1"/>
            <p:cNvCxnSpPr/>
            <p:nvPr/>
          </p:nvCxnSpPr>
          <p:spPr>
            <a:xfrm>
              <a:off x="4229600" y="4563550"/>
              <a:ext cx="0" cy="31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1"/>
            <p:cNvCxnSpPr/>
            <p:nvPr/>
          </p:nvCxnSpPr>
          <p:spPr>
            <a:xfrm>
              <a:off x="5458975" y="4563550"/>
              <a:ext cx="0" cy="31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21"/>
            <p:cNvCxnSpPr/>
            <p:nvPr/>
          </p:nvCxnSpPr>
          <p:spPr>
            <a:xfrm>
              <a:off x="6738175" y="4563550"/>
              <a:ext cx="0" cy="318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21"/>
            <p:cNvCxnSpPr/>
            <p:nvPr/>
          </p:nvCxnSpPr>
          <p:spPr>
            <a:xfrm>
              <a:off x="1552207" y="4868682"/>
              <a:ext cx="61623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1" name="Google Shape;251;p21"/>
            <p:cNvSpPr txBox="1"/>
            <p:nvPr/>
          </p:nvSpPr>
          <p:spPr>
            <a:xfrm>
              <a:off x="7634725" y="4708750"/>
              <a:ext cx="1088400" cy="3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Lato"/>
                  <a:ea typeface="Lato"/>
                  <a:cs typeface="Lato"/>
                  <a:sym typeface="Lato"/>
                </a:rPr>
                <a:t>Different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7634725" y="1769925"/>
            <a:ext cx="1088400" cy="2361900"/>
            <a:chOff x="7634725" y="1769925"/>
            <a:chExt cx="1088400" cy="2361900"/>
          </a:xfrm>
        </p:grpSpPr>
        <p:cxnSp>
          <p:nvCxnSpPr>
            <p:cNvPr id="253" name="Google Shape;253;p21"/>
            <p:cNvCxnSpPr/>
            <p:nvPr/>
          </p:nvCxnSpPr>
          <p:spPr>
            <a:xfrm>
              <a:off x="7677725" y="1769925"/>
              <a:ext cx="2700" cy="685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1"/>
            <p:cNvCxnSpPr/>
            <p:nvPr/>
          </p:nvCxnSpPr>
          <p:spPr>
            <a:xfrm>
              <a:off x="7664150" y="3796575"/>
              <a:ext cx="254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1"/>
            <p:cNvCxnSpPr/>
            <p:nvPr/>
          </p:nvCxnSpPr>
          <p:spPr>
            <a:xfrm>
              <a:off x="7664150" y="2116575"/>
              <a:ext cx="254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6" name="Google Shape;256;p21"/>
            <p:cNvSpPr txBox="1"/>
            <p:nvPr/>
          </p:nvSpPr>
          <p:spPr>
            <a:xfrm>
              <a:off x="7634725" y="2806125"/>
              <a:ext cx="1088400" cy="3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Lato"/>
                  <a:ea typeface="Lato"/>
                  <a:cs typeface="Lato"/>
                  <a:sym typeface="Lato"/>
                </a:rPr>
                <a:t>Similar</a:t>
              </a:r>
              <a:endParaRPr sz="1800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57" name="Google Shape;257;p21"/>
            <p:cNvCxnSpPr/>
            <p:nvPr/>
          </p:nvCxnSpPr>
          <p:spPr>
            <a:xfrm>
              <a:off x="7918250" y="2109975"/>
              <a:ext cx="0" cy="1693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21"/>
            <p:cNvCxnSpPr/>
            <p:nvPr/>
          </p:nvCxnSpPr>
          <p:spPr>
            <a:xfrm>
              <a:off x="7664150" y="3446325"/>
              <a:ext cx="2700" cy="685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9" name="Google Shape;259;p21"/>
          <p:cNvGrpSpPr/>
          <p:nvPr/>
        </p:nvGrpSpPr>
        <p:grpSpPr>
          <a:xfrm>
            <a:off x="2442336" y="1523319"/>
            <a:ext cx="812104" cy="2863013"/>
            <a:chOff x="1065299" y="1523313"/>
            <a:chExt cx="1016400" cy="2863013"/>
          </a:xfrm>
        </p:grpSpPr>
        <p:sp>
          <p:nvSpPr>
            <p:cNvPr id="260" name="Google Shape;260;p21"/>
            <p:cNvSpPr/>
            <p:nvPr/>
          </p:nvSpPr>
          <p:spPr>
            <a:xfrm>
              <a:off x="1065299" y="2455425"/>
              <a:ext cx="1016400" cy="246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1065299" y="1990313"/>
              <a:ext cx="1016400" cy="246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1065299" y="1523313"/>
              <a:ext cx="1016400" cy="246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1065299" y="4139725"/>
              <a:ext cx="1016400" cy="246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1065299" y="3674613"/>
              <a:ext cx="1016400" cy="246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065299" y="3207613"/>
              <a:ext cx="1016400" cy="246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1"/>
          <p:cNvGrpSpPr/>
          <p:nvPr/>
        </p:nvGrpSpPr>
        <p:grpSpPr>
          <a:xfrm>
            <a:off x="6323099" y="1523325"/>
            <a:ext cx="1016401" cy="2863000"/>
            <a:chOff x="6323099" y="1523325"/>
            <a:chExt cx="1016401" cy="2863000"/>
          </a:xfrm>
        </p:grpSpPr>
        <p:sp>
          <p:nvSpPr>
            <p:cNvPr id="267" name="Google Shape;267;p21"/>
            <p:cNvSpPr/>
            <p:nvPr/>
          </p:nvSpPr>
          <p:spPr>
            <a:xfrm>
              <a:off x="6323100" y="2455425"/>
              <a:ext cx="5487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6323100" y="1989375"/>
              <a:ext cx="10164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6323100" y="1523325"/>
              <a:ext cx="4002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6323100" y="4139725"/>
              <a:ext cx="8121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6323099" y="3674613"/>
              <a:ext cx="10164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6323100" y="3207625"/>
              <a:ext cx="352800" cy="246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694</Words>
  <Application>Microsoft Office PowerPoint</Application>
  <PresentationFormat>On-screen Show (16:9)</PresentationFormat>
  <Paragraphs>143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Lato</vt:lpstr>
      <vt:lpstr>Raleway</vt:lpstr>
      <vt:lpstr>Simple Light</vt:lpstr>
      <vt:lpstr>TourDino A Support View for Confirming Patterns in Tabular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</vt:lpstr>
      <vt:lpstr>Goals</vt:lpstr>
      <vt:lpstr>Hypotheses &amp; Tasks</vt:lpstr>
      <vt:lpstr>Tests &amp; Visualizations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TourDino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TourDino A Support View for Confirming Patterns in Tabular Data</dc:title>
  <cp:lastModifiedBy>Klaus Eckelt</cp:lastModifiedBy>
  <cp:revision>7</cp:revision>
  <dcterms:modified xsi:type="dcterms:W3CDTF">2019-12-11T09:53:44Z</dcterms:modified>
</cp:coreProperties>
</file>